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9"/>
  </p:notesMasterIdLst>
  <p:handoutMasterIdLst>
    <p:handoutMasterId r:id="rId30"/>
  </p:handoutMasterIdLst>
  <p:sldIdLst>
    <p:sldId id="256" r:id="rId2"/>
    <p:sldId id="257" r:id="rId3"/>
    <p:sldId id="269" r:id="rId4"/>
    <p:sldId id="260" r:id="rId5"/>
    <p:sldId id="264" r:id="rId6"/>
    <p:sldId id="315" r:id="rId7"/>
    <p:sldId id="358" r:id="rId8"/>
    <p:sldId id="322" r:id="rId9"/>
    <p:sldId id="261" r:id="rId10"/>
    <p:sldId id="300" r:id="rId11"/>
    <p:sldId id="306" r:id="rId12"/>
    <p:sldId id="307" r:id="rId13"/>
    <p:sldId id="295" r:id="rId14"/>
    <p:sldId id="265" r:id="rId15"/>
    <p:sldId id="266" r:id="rId16"/>
    <p:sldId id="314" r:id="rId17"/>
    <p:sldId id="368" r:id="rId18"/>
    <p:sldId id="369" r:id="rId19"/>
    <p:sldId id="371" r:id="rId20"/>
    <p:sldId id="373" r:id="rId21"/>
    <p:sldId id="374" r:id="rId22"/>
    <p:sldId id="270" r:id="rId23"/>
    <p:sldId id="271" r:id="rId24"/>
    <p:sldId id="313" r:id="rId25"/>
    <p:sldId id="308" r:id="rId26"/>
    <p:sldId id="290" r:id="rId27"/>
    <p:sldId id="292"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002C00A-6506-0EF4-61C2-D91C00B585F2}" name="CF" initials="CF" userId="CF" providerId="None"/>
  <p188:author id="{EEAF2991-9366-2487-5B19-464732D5C5D7}" name="TC" initials="TC" userId="TC" providerId="None"/>
  <p188:author id="{04093ACB-564B-94CD-4D16-447A4B56A7CC}" name="maxbrautigam@outlook.com" initials="m" userId="698ef2d5548e9672" providerId="Windows Live"/>
  <p188:author id="{3ABBA9FF-E5E6-1A9F-408A-846C2B8DD297}" name="NC" initials="NC" userId="NC"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1D49"/>
    <a:srgbClr val="004064"/>
    <a:srgbClr val="0000FF"/>
    <a:srgbClr val="FF66CC"/>
    <a:srgbClr val="FFFFFF"/>
    <a:srgbClr val="66CCFF"/>
    <a:srgbClr val="FFB718"/>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1E0C79F-D862-4CBB-8EE3-C4BF61D63672}" v="5" dt="2023-11-29T16:38:58.67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83549" autoAdjust="0"/>
  </p:normalViewPr>
  <p:slideViewPr>
    <p:cSldViewPr snapToGrid="0">
      <p:cViewPr>
        <p:scale>
          <a:sx n="100" d="100"/>
          <a:sy n="100" d="100"/>
        </p:scale>
        <p:origin x="14" y="-605"/>
      </p:cViewPr>
      <p:guideLst/>
    </p:cSldViewPr>
  </p:slideViewPr>
  <p:notesTextViewPr>
    <p:cViewPr>
      <p:scale>
        <a:sx n="1" d="1"/>
        <a:sy n="1" d="1"/>
      </p:scale>
      <p:origin x="0" y="0"/>
    </p:cViewPr>
  </p:notesTextViewPr>
  <p:notesViewPr>
    <p:cSldViewPr snapToGrid="0">
      <p:cViewPr varScale="1">
        <p:scale>
          <a:sx n="54" d="100"/>
          <a:sy n="54" d="100"/>
        </p:scale>
        <p:origin x="1962"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8/10/relationships/authors" Targe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microsoft.com/office/2015/10/relationships/revisionInfo" Target="revisionInfo.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F7C9EAD-9C97-4968-8655-C68220040D75}" type="doc">
      <dgm:prSet loTypeId="urn:microsoft.com/office/officeart/2005/8/layout/pList2" loCatId="list" qsTypeId="urn:microsoft.com/office/officeart/2005/8/quickstyle/simple1" qsCatId="simple" csTypeId="urn:microsoft.com/office/officeart/2005/8/colors/colorful1" csCatId="colorful" phldr="1"/>
      <dgm:spPr/>
    </dgm:pt>
    <dgm:pt modelId="{0DC38B9B-D812-421A-89C3-295113EA8C46}">
      <dgm:prSet phldrT="[Text]"/>
      <dgm:spPr>
        <a:solidFill>
          <a:srgbClr val="66CCFF"/>
        </a:solidFill>
        <a:ln>
          <a:noFill/>
        </a:ln>
      </dgm:spPr>
      <dgm:t>
        <a:bodyPr/>
        <a:lstStyle/>
        <a:p>
          <a:r>
            <a:rPr lang="en-US" dirty="0"/>
            <a:t> </a:t>
          </a:r>
        </a:p>
      </dgm:t>
    </dgm:pt>
    <dgm:pt modelId="{30A18FB8-D0CD-4004-BBEB-53E4EA7F1920}" type="parTrans" cxnId="{310A3088-51B8-40CC-9BB0-1E2BA85865DE}">
      <dgm:prSet/>
      <dgm:spPr/>
      <dgm:t>
        <a:bodyPr/>
        <a:lstStyle/>
        <a:p>
          <a:endParaRPr lang="en-US"/>
        </a:p>
      </dgm:t>
    </dgm:pt>
    <dgm:pt modelId="{459714E9-9C61-44E0-8958-EA65163E356B}" type="sibTrans" cxnId="{310A3088-51B8-40CC-9BB0-1E2BA85865DE}">
      <dgm:prSet/>
      <dgm:spPr/>
      <dgm:t>
        <a:bodyPr/>
        <a:lstStyle/>
        <a:p>
          <a:endParaRPr lang="en-US"/>
        </a:p>
      </dgm:t>
    </dgm:pt>
    <dgm:pt modelId="{D342D160-367D-46C8-A141-AA860494154A}">
      <dgm:prSet phldrT="[Text]"/>
      <dgm:spPr>
        <a:solidFill>
          <a:srgbClr val="FFB718"/>
        </a:solidFill>
        <a:ln>
          <a:noFill/>
        </a:ln>
      </dgm:spPr>
      <dgm:t>
        <a:bodyPr/>
        <a:lstStyle/>
        <a:p>
          <a:r>
            <a:rPr lang="en-US" dirty="0"/>
            <a:t> </a:t>
          </a:r>
        </a:p>
      </dgm:t>
    </dgm:pt>
    <dgm:pt modelId="{622B1242-2587-443C-9772-98406A70C7B9}" type="parTrans" cxnId="{22281B83-11AF-4EEB-90AB-63CC8B9CAAFA}">
      <dgm:prSet/>
      <dgm:spPr/>
      <dgm:t>
        <a:bodyPr/>
        <a:lstStyle/>
        <a:p>
          <a:endParaRPr lang="en-US"/>
        </a:p>
      </dgm:t>
    </dgm:pt>
    <dgm:pt modelId="{A56B6BCB-3352-4799-B079-6A989F724E39}" type="sibTrans" cxnId="{22281B83-11AF-4EEB-90AB-63CC8B9CAAFA}">
      <dgm:prSet/>
      <dgm:spPr/>
      <dgm:t>
        <a:bodyPr/>
        <a:lstStyle/>
        <a:p>
          <a:endParaRPr lang="en-US"/>
        </a:p>
      </dgm:t>
    </dgm:pt>
    <dgm:pt modelId="{B3B5638A-C1A0-44C8-A7A5-C0EAE81189DD}">
      <dgm:prSet phldrT="[Text]"/>
      <dgm:spPr>
        <a:solidFill>
          <a:srgbClr val="92D050"/>
        </a:solidFill>
        <a:ln>
          <a:noFill/>
        </a:ln>
      </dgm:spPr>
      <dgm:t>
        <a:bodyPr/>
        <a:lstStyle/>
        <a:p>
          <a:endParaRPr lang="en-US" dirty="0"/>
        </a:p>
      </dgm:t>
    </dgm:pt>
    <dgm:pt modelId="{07BD9723-8EEC-487A-AA06-820B03E4C55A}" type="parTrans" cxnId="{A8BAC6FC-46DD-4D80-99BD-B0833DE66DDE}">
      <dgm:prSet/>
      <dgm:spPr/>
      <dgm:t>
        <a:bodyPr/>
        <a:lstStyle/>
        <a:p>
          <a:endParaRPr lang="en-US"/>
        </a:p>
      </dgm:t>
    </dgm:pt>
    <dgm:pt modelId="{DE1E5BF4-9B76-4E48-954E-328166F007BC}" type="sibTrans" cxnId="{A8BAC6FC-46DD-4D80-99BD-B0833DE66DDE}">
      <dgm:prSet/>
      <dgm:spPr/>
      <dgm:t>
        <a:bodyPr/>
        <a:lstStyle/>
        <a:p>
          <a:endParaRPr lang="en-US"/>
        </a:p>
      </dgm:t>
    </dgm:pt>
    <dgm:pt modelId="{872E0BFB-700A-4406-B66E-96D5D08F9A0C}">
      <dgm:prSet phldrT="[Text]"/>
      <dgm:spPr>
        <a:solidFill>
          <a:schemeClr val="bg1">
            <a:lumMod val="85000"/>
          </a:schemeClr>
        </a:solidFill>
        <a:ln>
          <a:noFill/>
        </a:ln>
      </dgm:spPr>
      <dgm:t>
        <a:bodyPr/>
        <a:lstStyle/>
        <a:p>
          <a:endParaRPr lang="en-US" dirty="0"/>
        </a:p>
      </dgm:t>
    </dgm:pt>
    <dgm:pt modelId="{FFB01512-E0AF-4435-8AC2-09BF00D809B6}" type="parTrans" cxnId="{32B8E95C-0F84-4C39-BC53-B8BE359ADDF9}">
      <dgm:prSet/>
      <dgm:spPr/>
      <dgm:t>
        <a:bodyPr/>
        <a:lstStyle/>
        <a:p>
          <a:endParaRPr lang="en-US"/>
        </a:p>
      </dgm:t>
    </dgm:pt>
    <dgm:pt modelId="{2BEB479D-47BC-41ED-916C-B97C8CF8E533}" type="sibTrans" cxnId="{32B8E95C-0F84-4C39-BC53-B8BE359ADDF9}">
      <dgm:prSet/>
      <dgm:spPr/>
      <dgm:t>
        <a:bodyPr/>
        <a:lstStyle/>
        <a:p>
          <a:endParaRPr lang="en-US"/>
        </a:p>
      </dgm:t>
    </dgm:pt>
    <dgm:pt modelId="{028AEE08-E743-4CC1-B837-4D5AD417B398}">
      <dgm:prSet phldrT="[Text]"/>
      <dgm:spPr>
        <a:solidFill>
          <a:srgbClr val="FF6600"/>
        </a:solidFill>
        <a:ln>
          <a:noFill/>
        </a:ln>
      </dgm:spPr>
      <dgm:t>
        <a:bodyPr/>
        <a:lstStyle/>
        <a:p>
          <a:r>
            <a:rPr lang="en-US" dirty="0"/>
            <a:t> </a:t>
          </a:r>
        </a:p>
      </dgm:t>
    </dgm:pt>
    <dgm:pt modelId="{314928C5-79EE-40B9-96A0-26CEC5C7B895}" type="sibTrans" cxnId="{0CE6DEA7-D7BF-43C2-BC2F-549C26301CE8}">
      <dgm:prSet/>
      <dgm:spPr/>
      <dgm:t>
        <a:bodyPr/>
        <a:lstStyle/>
        <a:p>
          <a:endParaRPr lang="en-US"/>
        </a:p>
      </dgm:t>
    </dgm:pt>
    <dgm:pt modelId="{EBFEE2EA-5E9C-4C3A-BF32-D9F9C8BFE319}" type="parTrans" cxnId="{0CE6DEA7-D7BF-43C2-BC2F-549C26301CE8}">
      <dgm:prSet/>
      <dgm:spPr/>
      <dgm:t>
        <a:bodyPr/>
        <a:lstStyle/>
        <a:p>
          <a:endParaRPr lang="en-US"/>
        </a:p>
      </dgm:t>
    </dgm:pt>
    <dgm:pt modelId="{1FEC2866-C2C4-4304-A23D-CD2E0737BB92}" type="pres">
      <dgm:prSet presAssocID="{DF7C9EAD-9C97-4968-8655-C68220040D75}" presName="Name0" presStyleCnt="0">
        <dgm:presLayoutVars>
          <dgm:dir/>
          <dgm:resizeHandles val="exact"/>
        </dgm:presLayoutVars>
      </dgm:prSet>
      <dgm:spPr/>
    </dgm:pt>
    <dgm:pt modelId="{6671DA89-222C-491D-8AB1-1B1E60E3A76C}" type="pres">
      <dgm:prSet presAssocID="{DF7C9EAD-9C97-4968-8655-C68220040D75}" presName="bkgdShp" presStyleLbl="alignAccFollowNode1" presStyleIdx="0" presStyleCnt="1" custScaleY="76404"/>
      <dgm:spPr>
        <a:noFill/>
        <a:ln>
          <a:noFill/>
        </a:ln>
      </dgm:spPr>
    </dgm:pt>
    <dgm:pt modelId="{2A99EF6A-BCA7-4D77-8D02-8D22FD801982}" type="pres">
      <dgm:prSet presAssocID="{DF7C9EAD-9C97-4968-8655-C68220040D75}" presName="linComp" presStyleCnt="0"/>
      <dgm:spPr/>
    </dgm:pt>
    <dgm:pt modelId="{99EF99B8-938B-4368-9DBD-3253355DFCBE}" type="pres">
      <dgm:prSet presAssocID="{0DC38B9B-D812-421A-89C3-295113EA8C46}" presName="compNode" presStyleCnt="0"/>
      <dgm:spPr/>
    </dgm:pt>
    <dgm:pt modelId="{12FFD526-2F3C-4E53-BA68-2660F1AE4D9A}" type="pres">
      <dgm:prSet presAssocID="{0DC38B9B-D812-421A-89C3-295113EA8C46}" presName="node" presStyleLbl="node1" presStyleIdx="0" presStyleCnt="5" custScaleY="114741">
        <dgm:presLayoutVars>
          <dgm:bulletEnabled val="1"/>
        </dgm:presLayoutVars>
      </dgm:prSet>
      <dgm:spPr/>
    </dgm:pt>
    <dgm:pt modelId="{48D3C705-DEAA-4AE3-8153-28E07D292BB8}" type="pres">
      <dgm:prSet presAssocID="{0DC38B9B-D812-421A-89C3-295113EA8C46}" presName="invisiNode" presStyleLbl="node1" presStyleIdx="0" presStyleCnt="5"/>
      <dgm:spPr/>
    </dgm:pt>
    <dgm:pt modelId="{B933A7C3-3203-4363-AB16-A60AC247A0D5}" type="pres">
      <dgm:prSet presAssocID="{0DC38B9B-D812-421A-89C3-295113EA8C46}" presName="imagNode" presStyleLbl="fgImgPlace1" presStyleIdx="0" presStyleCnt="5"/>
      <dgm:spPr>
        <a:solidFill>
          <a:srgbClr val="66CCFF"/>
        </a:solidFill>
        <a:ln>
          <a:noFill/>
        </a:ln>
      </dgm:spPr>
    </dgm:pt>
    <dgm:pt modelId="{0D12A0AE-A803-4E81-B799-36DDFFC25383}" type="pres">
      <dgm:prSet presAssocID="{459714E9-9C61-44E0-8958-EA65163E356B}" presName="sibTrans" presStyleLbl="sibTrans2D1" presStyleIdx="0" presStyleCnt="0"/>
      <dgm:spPr/>
    </dgm:pt>
    <dgm:pt modelId="{FC4F917A-8E0C-4D9E-8D73-AF90F8A5B287}" type="pres">
      <dgm:prSet presAssocID="{D342D160-367D-46C8-A141-AA860494154A}" presName="compNode" presStyleCnt="0"/>
      <dgm:spPr/>
    </dgm:pt>
    <dgm:pt modelId="{ECE9F7A6-E3D2-4787-AFEA-5F912B6A107C}" type="pres">
      <dgm:prSet presAssocID="{D342D160-367D-46C8-A141-AA860494154A}" presName="node" presStyleLbl="node1" presStyleIdx="1" presStyleCnt="5" custScaleY="114741">
        <dgm:presLayoutVars>
          <dgm:bulletEnabled val="1"/>
        </dgm:presLayoutVars>
      </dgm:prSet>
      <dgm:spPr/>
    </dgm:pt>
    <dgm:pt modelId="{6F3DD56A-92A4-49A5-9829-C28B0E9EB98D}" type="pres">
      <dgm:prSet presAssocID="{D342D160-367D-46C8-A141-AA860494154A}" presName="invisiNode" presStyleLbl="node1" presStyleIdx="1" presStyleCnt="5"/>
      <dgm:spPr/>
    </dgm:pt>
    <dgm:pt modelId="{91A9AE54-AABF-489C-B0D8-FF74A42A590C}" type="pres">
      <dgm:prSet presAssocID="{D342D160-367D-46C8-A141-AA860494154A}" presName="imagNode" presStyleLbl="fgImgPlace1" presStyleIdx="1" presStyleCnt="5"/>
      <dgm:spPr>
        <a:solidFill>
          <a:srgbClr val="FFB718"/>
        </a:solidFill>
        <a:ln>
          <a:noFill/>
        </a:ln>
      </dgm:spPr>
    </dgm:pt>
    <dgm:pt modelId="{79381F7C-9F73-4361-A681-ED4931E1D0E5}" type="pres">
      <dgm:prSet presAssocID="{A56B6BCB-3352-4799-B079-6A989F724E39}" presName="sibTrans" presStyleLbl="sibTrans2D1" presStyleIdx="0" presStyleCnt="0"/>
      <dgm:spPr/>
    </dgm:pt>
    <dgm:pt modelId="{0DC79A6B-5A85-4521-B371-C36D92E1FDFE}" type="pres">
      <dgm:prSet presAssocID="{028AEE08-E743-4CC1-B837-4D5AD417B398}" presName="compNode" presStyleCnt="0"/>
      <dgm:spPr/>
    </dgm:pt>
    <dgm:pt modelId="{4274C60F-0A09-4522-A2E1-A27CAD1AF592}" type="pres">
      <dgm:prSet presAssocID="{028AEE08-E743-4CC1-B837-4D5AD417B398}" presName="node" presStyleLbl="node1" presStyleIdx="2" presStyleCnt="5" custScaleY="114741">
        <dgm:presLayoutVars>
          <dgm:bulletEnabled val="1"/>
        </dgm:presLayoutVars>
      </dgm:prSet>
      <dgm:spPr/>
    </dgm:pt>
    <dgm:pt modelId="{8D6F5B9C-F196-49B2-8904-AB061DDAF101}" type="pres">
      <dgm:prSet presAssocID="{028AEE08-E743-4CC1-B837-4D5AD417B398}" presName="invisiNode" presStyleLbl="node1" presStyleIdx="2" presStyleCnt="5"/>
      <dgm:spPr/>
    </dgm:pt>
    <dgm:pt modelId="{6333E988-8271-4CD2-B645-0DEE6C5DA0CC}" type="pres">
      <dgm:prSet presAssocID="{028AEE08-E743-4CC1-B837-4D5AD417B398}" presName="imagNode" presStyleLbl="fgImgPlace1" presStyleIdx="2" presStyleCnt="5"/>
      <dgm:spPr>
        <a:solidFill>
          <a:srgbClr val="FF6600"/>
        </a:solidFill>
        <a:ln>
          <a:noFill/>
        </a:ln>
      </dgm:spPr>
    </dgm:pt>
    <dgm:pt modelId="{CEA61758-EB8D-4198-926B-A4D2AA51426E}" type="pres">
      <dgm:prSet presAssocID="{314928C5-79EE-40B9-96A0-26CEC5C7B895}" presName="sibTrans" presStyleLbl="sibTrans2D1" presStyleIdx="0" presStyleCnt="0"/>
      <dgm:spPr/>
    </dgm:pt>
    <dgm:pt modelId="{583211B9-D3EE-4B26-BE6B-97AF915A582D}" type="pres">
      <dgm:prSet presAssocID="{872E0BFB-700A-4406-B66E-96D5D08F9A0C}" presName="compNode" presStyleCnt="0"/>
      <dgm:spPr/>
    </dgm:pt>
    <dgm:pt modelId="{21CC50FF-3277-4D87-95C9-5E348B1F3543}" type="pres">
      <dgm:prSet presAssocID="{872E0BFB-700A-4406-B66E-96D5D08F9A0C}" presName="node" presStyleLbl="node1" presStyleIdx="3" presStyleCnt="5" custScaleY="114741">
        <dgm:presLayoutVars>
          <dgm:bulletEnabled val="1"/>
        </dgm:presLayoutVars>
      </dgm:prSet>
      <dgm:spPr/>
    </dgm:pt>
    <dgm:pt modelId="{C982AA54-31D8-4321-921C-F0E6A4CB2BF6}" type="pres">
      <dgm:prSet presAssocID="{872E0BFB-700A-4406-B66E-96D5D08F9A0C}" presName="invisiNode" presStyleLbl="node1" presStyleIdx="3" presStyleCnt="5"/>
      <dgm:spPr/>
    </dgm:pt>
    <dgm:pt modelId="{9543CDEC-EFF3-4EDD-B59F-D73AEC7EEE31}" type="pres">
      <dgm:prSet presAssocID="{872E0BFB-700A-4406-B66E-96D5D08F9A0C}" presName="imagNode" presStyleLbl="fgImgPlace1" presStyleIdx="3" presStyleCnt="5"/>
      <dgm:spPr>
        <a:solidFill>
          <a:schemeClr val="bg1">
            <a:lumMod val="85000"/>
          </a:schemeClr>
        </a:solidFill>
        <a:ln>
          <a:noFill/>
        </a:ln>
      </dgm:spPr>
    </dgm:pt>
    <dgm:pt modelId="{3C32170E-E8D1-4156-B3BA-B78148F8DD05}" type="pres">
      <dgm:prSet presAssocID="{2BEB479D-47BC-41ED-916C-B97C8CF8E533}" presName="sibTrans" presStyleLbl="sibTrans2D1" presStyleIdx="0" presStyleCnt="0"/>
      <dgm:spPr/>
    </dgm:pt>
    <dgm:pt modelId="{59A0D9A3-2B52-4D95-A9B2-8C776624E3A2}" type="pres">
      <dgm:prSet presAssocID="{B3B5638A-C1A0-44C8-A7A5-C0EAE81189DD}" presName="compNode" presStyleCnt="0"/>
      <dgm:spPr/>
    </dgm:pt>
    <dgm:pt modelId="{A09B156A-2AB1-414D-B8F0-A8FF390C907F}" type="pres">
      <dgm:prSet presAssocID="{B3B5638A-C1A0-44C8-A7A5-C0EAE81189DD}" presName="node" presStyleLbl="node1" presStyleIdx="4" presStyleCnt="5" custScaleY="114741">
        <dgm:presLayoutVars>
          <dgm:bulletEnabled val="1"/>
        </dgm:presLayoutVars>
      </dgm:prSet>
      <dgm:spPr/>
    </dgm:pt>
    <dgm:pt modelId="{89F9D0FC-2933-42CC-BF3C-4BD5337DB6CF}" type="pres">
      <dgm:prSet presAssocID="{B3B5638A-C1A0-44C8-A7A5-C0EAE81189DD}" presName="invisiNode" presStyleLbl="node1" presStyleIdx="4" presStyleCnt="5"/>
      <dgm:spPr/>
    </dgm:pt>
    <dgm:pt modelId="{6598FAB2-B202-4828-BDFB-E7C6BA32130A}" type="pres">
      <dgm:prSet presAssocID="{B3B5638A-C1A0-44C8-A7A5-C0EAE81189DD}" presName="imagNode" presStyleLbl="fgImgPlace1" presStyleIdx="4" presStyleCnt="5"/>
      <dgm:spPr>
        <a:solidFill>
          <a:srgbClr val="92D050"/>
        </a:solidFill>
        <a:ln>
          <a:noFill/>
        </a:ln>
      </dgm:spPr>
    </dgm:pt>
  </dgm:ptLst>
  <dgm:cxnLst>
    <dgm:cxn modelId="{F6E69D19-8EA2-4775-A25C-2A5F36B06A3E}" type="presOf" srcId="{028AEE08-E743-4CC1-B837-4D5AD417B398}" destId="{4274C60F-0A09-4522-A2E1-A27CAD1AF592}" srcOrd="0" destOrd="0" presId="urn:microsoft.com/office/officeart/2005/8/layout/pList2"/>
    <dgm:cxn modelId="{32B8E95C-0F84-4C39-BC53-B8BE359ADDF9}" srcId="{DF7C9EAD-9C97-4968-8655-C68220040D75}" destId="{872E0BFB-700A-4406-B66E-96D5D08F9A0C}" srcOrd="3" destOrd="0" parTransId="{FFB01512-E0AF-4435-8AC2-09BF00D809B6}" sibTransId="{2BEB479D-47BC-41ED-916C-B97C8CF8E533}"/>
    <dgm:cxn modelId="{FAD9AD5D-6927-448F-B256-4F8C51B1EE6F}" type="presOf" srcId="{B3B5638A-C1A0-44C8-A7A5-C0EAE81189DD}" destId="{A09B156A-2AB1-414D-B8F0-A8FF390C907F}" srcOrd="0" destOrd="0" presId="urn:microsoft.com/office/officeart/2005/8/layout/pList2"/>
    <dgm:cxn modelId="{D8E57561-0935-4B0C-ACB7-AF7A81073338}" type="presOf" srcId="{DF7C9EAD-9C97-4968-8655-C68220040D75}" destId="{1FEC2866-C2C4-4304-A23D-CD2E0737BB92}" srcOrd="0" destOrd="0" presId="urn:microsoft.com/office/officeart/2005/8/layout/pList2"/>
    <dgm:cxn modelId="{86812859-C32F-4662-88A0-889C34E80B47}" type="presOf" srcId="{D342D160-367D-46C8-A141-AA860494154A}" destId="{ECE9F7A6-E3D2-4787-AFEA-5F912B6A107C}" srcOrd="0" destOrd="0" presId="urn:microsoft.com/office/officeart/2005/8/layout/pList2"/>
    <dgm:cxn modelId="{22281B83-11AF-4EEB-90AB-63CC8B9CAAFA}" srcId="{DF7C9EAD-9C97-4968-8655-C68220040D75}" destId="{D342D160-367D-46C8-A141-AA860494154A}" srcOrd="1" destOrd="0" parTransId="{622B1242-2587-443C-9772-98406A70C7B9}" sibTransId="{A56B6BCB-3352-4799-B079-6A989F724E39}"/>
    <dgm:cxn modelId="{310A3088-51B8-40CC-9BB0-1E2BA85865DE}" srcId="{DF7C9EAD-9C97-4968-8655-C68220040D75}" destId="{0DC38B9B-D812-421A-89C3-295113EA8C46}" srcOrd="0" destOrd="0" parTransId="{30A18FB8-D0CD-4004-BBEB-53E4EA7F1920}" sibTransId="{459714E9-9C61-44E0-8958-EA65163E356B}"/>
    <dgm:cxn modelId="{0CE6DEA7-D7BF-43C2-BC2F-549C26301CE8}" srcId="{DF7C9EAD-9C97-4968-8655-C68220040D75}" destId="{028AEE08-E743-4CC1-B837-4D5AD417B398}" srcOrd="2" destOrd="0" parTransId="{EBFEE2EA-5E9C-4C3A-BF32-D9F9C8BFE319}" sibTransId="{314928C5-79EE-40B9-96A0-26CEC5C7B895}"/>
    <dgm:cxn modelId="{51C819AA-C7D2-4C1E-9BE6-A0A653E84826}" type="presOf" srcId="{872E0BFB-700A-4406-B66E-96D5D08F9A0C}" destId="{21CC50FF-3277-4D87-95C9-5E348B1F3543}" srcOrd="0" destOrd="0" presId="urn:microsoft.com/office/officeart/2005/8/layout/pList2"/>
    <dgm:cxn modelId="{7218A3AF-422B-47D9-9CE0-30E9CEB59950}" type="presOf" srcId="{0DC38B9B-D812-421A-89C3-295113EA8C46}" destId="{12FFD526-2F3C-4E53-BA68-2660F1AE4D9A}" srcOrd="0" destOrd="0" presId="urn:microsoft.com/office/officeart/2005/8/layout/pList2"/>
    <dgm:cxn modelId="{B6CE4FC7-7FFD-4094-8C54-1A9124926252}" type="presOf" srcId="{314928C5-79EE-40B9-96A0-26CEC5C7B895}" destId="{CEA61758-EB8D-4198-926B-A4D2AA51426E}" srcOrd="0" destOrd="0" presId="urn:microsoft.com/office/officeart/2005/8/layout/pList2"/>
    <dgm:cxn modelId="{399C2FD8-F41E-40CD-8BAC-8BF091830AD4}" type="presOf" srcId="{2BEB479D-47BC-41ED-916C-B97C8CF8E533}" destId="{3C32170E-E8D1-4156-B3BA-B78148F8DD05}" srcOrd="0" destOrd="0" presId="urn:microsoft.com/office/officeart/2005/8/layout/pList2"/>
    <dgm:cxn modelId="{A0D75AF0-98E2-4645-B9AF-E3E0F4F7A18E}" type="presOf" srcId="{459714E9-9C61-44E0-8958-EA65163E356B}" destId="{0D12A0AE-A803-4E81-B799-36DDFFC25383}" srcOrd="0" destOrd="0" presId="urn:microsoft.com/office/officeart/2005/8/layout/pList2"/>
    <dgm:cxn modelId="{5EBD4AF9-0119-4282-BAB8-70A28D313948}" type="presOf" srcId="{A56B6BCB-3352-4799-B079-6A989F724E39}" destId="{79381F7C-9F73-4361-A681-ED4931E1D0E5}" srcOrd="0" destOrd="0" presId="urn:microsoft.com/office/officeart/2005/8/layout/pList2"/>
    <dgm:cxn modelId="{A8BAC6FC-46DD-4D80-99BD-B0833DE66DDE}" srcId="{DF7C9EAD-9C97-4968-8655-C68220040D75}" destId="{B3B5638A-C1A0-44C8-A7A5-C0EAE81189DD}" srcOrd="4" destOrd="0" parTransId="{07BD9723-8EEC-487A-AA06-820B03E4C55A}" sibTransId="{DE1E5BF4-9B76-4E48-954E-328166F007BC}"/>
    <dgm:cxn modelId="{2335DB44-7018-4BB4-ACE1-2FC4953D590B}" type="presParOf" srcId="{1FEC2866-C2C4-4304-A23D-CD2E0737BB92}" destId="{6671DA89-222C-491D-8AB1-1B1E60E3A76C}" srcOrd="0" destOrd="0" presId="urn:microsoft.com/office/officeart/2005/8/layout/pList2"/>
    <dgm:cxn modelId="{47604CA5-CAC2-4DA2-B9C3-A1DCF5D928B0}" type="presParOf" srcId="{1FEC2866-C2C4-4304-A23D-CD2E0737BB92}" destId="{2A99EF6A-BCA7-4D77-8D02-8D22FD801982}" srcOrd="1" destOrd="0" presId="urn:microsoft.com/office/officeart/2005/8/layout/pList2"/>
    <dgm:cxn modelId="{8E975142-15F4-4FE9-9BE4-CF5E1B6FF9FA}" type="presParOf" srcId="{2A99EF6A-BCA7-4D77-8D02-8D22FD801982}" destId="{99EF99B8-938B-4368-9DBD-3253355DFCBE}" srcOrd="0" destOrd="0" presId="urn:microsoft.com/office/officeart/2005/8/layout/pList2"/>
    <dgm:cxn modelId="{BDB2A602-2D86-46A1-A1B4-6FC551B6A8E8}" type="presParOf" srcId="{99EF99B8-938B-4368-9DBD-3253355DFCBE}" destId="{12FFD526-2F3C-4E53-BA68-2660F1AE4D9A}" srcOrd="0" destOrd="0" presId="urn:microsoft.com/office/officeart/2005/8/layout/pList2"/>
    <dgm:cxn modelId="{C028ED91-0E45-49A0-85ED-391486F36EAC}" type="presParOf" srcId="{99EF99B8-938B-4368-9DBD-3253355DFCBE}" destId="{48D3C705-DEAA-4AE3-8153-28E07D292BB8}" srcOrd="1" destOrd="0" presId="urn:microsoft.com/office/officeart/2005/8/layout/pList2"/>
    <dgm:cxn modelId="{E400D942-102F-4FE6-A473-C47408C8C336}" type="presParOf" srcId="{99EF99B8-938B-4368-9DBD-3253355DFCBE}" destId="{B933A7C3-3203-4363-AB16-A60AC247A0D5}" srcOrd="2" destOrd="0" presId="urn:microsoft.com/office/officeart/2005/8/layout/pList2"/>
    <dgm:cxn modelId="{9FB97767-F8E1-4430-9498-0F7532541844}" type="presParOf" srcId="{2A99EF6A-BCA7-4D77-8D02-8D22FD801982}" destId="{0D12A0AE-A803-4E81-B799-36DDFFC25383}" srcOrd="1" destOrd="0" presId="urn:microsoft.com/office/officeart/2005/8/layout/pList2"/>
    <dgm:cxn modelId="{885DC219-13F4-44AF-8CA4-A6A3671E5142}" type="presParOf" srcId="{2A99EF6A-BCA7-4D77-8D02-8D22FD801982}" destId="{FC4F917A-8E0C-4D9E-8D73-AF90F8A5B287}" srcOrd="2" destOrd="0" presId="urn:microsoft.com/office/officeart/2005/8/layout/pList2"/>
    <dgm:cxn modelId="{B56596E5-39B9-4A5B-AE87-7065C414F052}" type="presParOf" srcId="{FC4F917A-8E0C-4D9E-8D73-AF90F8A5B287}" destId="{ECE9F7A6-E3D2-4787-AFEA-5F912B6A107C}" srcOrd="0" destOrd="0" presId="urn:microsoft.com/office/officeart/2005/8/layout/pList2"/>
    <dgm:cxn modelId="{9B5969B0-4FC9-4D9A-94F2-3C52AB587554}" type="presParOf" srcId="{FC4F917A-8E0C-4D9E-8D73-AF90F8A5B287}" destId="{6F3DD56A-92A4-49A5-9829-C28B0E9EB98D}" srcOrd="1" destOrd="0" presId="urn:microsoft.com/office/officeart/2005/8/layout/pList2"/>
    <dgm:cxn modelId="{A18DA6AE-D727-4514-9445-230963F44508}" type="presParOf" srcId="{FC4F917A-8E0C-4D9E-8D73-AF90F8A5B287}" destId="{91A9AE54-AABF-489C-B0D8-FF74A42A590C}" srcOrd="2" destOrd="0" presId="urn:microsoft.com/office/officeart/2005/8/layout/pList2"/>
    <dgm:cxn modelId="{05636787-8AF4-489B-BD21-C19C945AFC49}" type="presParOf" srcId="{2A99EF6A-BCA7-4D77-8D02-8D22FD801982}" destId="{79381F7C-9F73-4361-A681-ED4931E1D0E5}" srcOrd="3" destOrd="0" presId="urn:microsoft.com/office/officeart/2005/8/layout/pList2"/>
    <dgm:cxn modelId="{EBACB0E6-4178-4517-A38D-B2FC72752969}" type="presParOf" srcId="{2A99EF6A-BCA7-4D77-8D02-8D22FD801982}" destId="{0DC79A6B-5A85-4521-B371-C36D92E1FDFE}" srcOrd="4" destOrd="0" presId="urn:microsoft.com/office/officeart/2005/8/layout/pList2"/>
    <dgm:cxn modelId="{6AF5FE31-CCB5-45F3-81C0-8CB83E16DD21}" type="presParOf" srcId="{0DC79A6B-5A85-4521-B371-C36D92E1FDFE}" destId="{4274C60F-0A09-4522-A2E1-A27CAD1AF592}" srcOrd="0" destOrd="0" presId="urn:microsoft.com/office/officeart/2005/8/layout/pList2"/>
    <dgm:cxn modelId="{81FA7013-B1D2-4ECF-91F0-35B6DAE54E5A}" type="presParOf" srcId="{0DC79A6B-5A85-4521-B371-C36D92E1FDFE}" destId="{8D6F5B9C-F196-49B2-8904-AB061DDAF101}" srcOrd="1" destOrd="0" presId="urn:microsoft.com/office/officeart/2005/8/layout/pList2"/>
    <dgm:cxn modelId="{B81EC667-7BE9-4F0F-A421-1AD0CE9B3472}" type="presParOf" srcId="{0DC79A6B-5A85-4521-B371-C36D92E1FDFE}" destId="{6333E988-8271-4CD2-B645-0DEE6C5DA0CC}" srcOrd="2" destOrd="0" presId="urn:microsoft.com/office/officeart/2005/8/layout/pList2"/>
    <dgm:cxn modelId="{E960F377-9723-408F-BD14-0FA5EBEC26EC}" type="presParOf" srcId="{2A99EF6A-BCA7-4D77-8D02-8D22FD801982}" destId="{CEA61758-EB8D-4198-926B-A4D2AA51426E}" srcOrd="5" destOrd="0" presId="urn:microsoft.com/office/officeart/2005/8/layout/pList2"/>
    <dgm:cxn modelId="{5AF22781-CD0B-4257-BE73-47BCD43187CB}" type="presParOf" srcId="{2A99EF6A-BCA7-4D77-8D02-8D22FD801982}" destId="{583211B9-D3EE-4B26-BE6B-97AF915A582D}" srcOrd="6" destOrd="0" presId="urn:microsoft.com/office/officeart/2005/8/layout/pList2"/>
    <dgm:cxn modelId="{969F6DF7-3139-45EB-A78A-61DA5137B5CB}" type="presParOf" srcId="{583211B9-D3EE-4B26-BE6B-97AF915A582D}" destId="{21CC50FF-3277-4D87-95C9-5E348B1F3543}" srcOrd="0" destOrd="0" presId="urn:microsoft.com/office/officeart/2005/8/layout/pList2"/>
    <dgm:cxn modelId="{39A9A49E-39A3-4DAA-90B9-4B097F61AFA3}" type="presParOf" srcId="{583211B9-D3EE-4B26-BE6B-97AF915A582D}" destId="{C982AA54-31D8-4321-921C-F0E6A4CB2BF6}" srcOrd="1" destOrd="0" presId="urn:microsoft.com/office/officeart/2005/8/layout/pList2"/>
    <dgm:cxn modelId="{297E39BA-B949-4582-B1DE-6364C99A0565}" type="presParOf" srcId="{583211B9-D3EE-4B26-BE6B-97AF915A582D}" destId="{9543CDEC-EFF3-4EDD-B59F-D73AEC7EEE31}" srcOrd="2" destOrd="0" presId="urn:microsoft.com/office/officeart/2005/8/layout/pList2"/>
    <dgm:cxn modelId="{8C50E934-EC73-4236-A1BD-A04A89C11DF3}" type="presParOf" srcId="{2A99EF6A-BCA7-4D77-8D02-8D22FD801982}" destId="{3C32170E-E8D1-4156-B3BA-B78148F8DD05}" srcOrd="7" destOrd="0" presId="urn:microsoft.com/office/officeart/2005/8/layout/pList2"/>
    <dgm:cxn modelId="{0719929C-AF2E-42E2-905D-DE1D676A00F6}" type="presParOf" srcId="{2A99EF6A-BCA7-4D77-8D02-8D22FD801982}" destId="{59A0D9A3-2B52-4D95-A9B2-8C776624E3A2}" srcOrd="8" destOrd="0" presId="urn:microsoft.com/office/officeart/2005/8/layout/pList2"/>
    <dgm:cxn modelId="{4F61C9B1-6DC1-4926-9070-E9455109D3DC}" type="presParOf" srcId="{59A0D9A3-2B52-4D95-A9B2-8C776624E3A2}" destId="{A09B156A-2AB1-414D-B8F0-A8FF390C907F}" srcOrd="0" destOrd="0" presId="urn:microsoft.com/office/officeart/2005/8/layout/pList2"/>
    <dgm:cxn modelId="{7FCC0F3E-7754-4711-B1A8-BC501FF0628F}" type="presParOf" srcId="{59A0D9A3-2B52-4D95-A9B2-8C776624E3A2}" destId="{89F9D0FC-2933-42CC-BF3C-4BD5337DB6CF}" srcOrd="1" destOrd="0" presId="urn:microsoft.com/office/officeart/2005/8/layout/pList2"/>
    <dgm:cxn modelId="{3003A3C9-21A9-4539-BEDE-7BD94D9E0745}" type="presParOf" srcId="{59A0D9A3-2B52-4D95-A9B2-8C776624E3A2}" destId="{6598FAB2-B202-4828-BDFB-E7C6BA32130A}" srcOrd="2" destOrd="0" presId="urn:microsoft.com/office/officeart/2005/8/layout/p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71DA89-222C-491D-8AB1-1B1E60E3A76C}">
      <dsp:nvSpPr>
        <dsp:cNvPr id="0" name=""/>
        <dsp:cNvSpPr/>
      </dsp:nvSpPr>
      <dsp:spPr>
        <a:xfrm>
          <a:off x="0" y="224215"/>
          <a:ext cx="10392228" cy="1452024"/>
        </a:xfrm>
        <a:prstGeom prst="roundRect">
          <a:avLst>
            <a:gd name="adj" fmla="val 10000"/>
          </a:avLst>
        </a:prstGeom>
        <a:noFill/>
        <a:ln w="34925" cap="flat" cmpd="sng" algn="in">
          <a:noFill/>
          <a:prstDash val="solid"/>
        </a:ln>
        <a:effectLst/>
      </dsp:spPr>
      <dsp:style>
        <a:lnRef idx="2">
          <a:scrgbClr r="0" g="0" b="0"/>
        </a:lnRef>
        <a:fillRef idx="1">
          <a:scrgbClr r="0" g="0" b="0"/>
        </a:fillRef>
        <a:effectRef idx="0">
          <a:scrgbClr r="0" g="0" b="0"/>
        </a:effectRef>
        <a:fontRef idx="minor"/>
      </dsp:style>
    </dsp:sp>
    <dsp:sp modelId="{B933A7C3-3203-4363-AB16-A60AC247A0D5}">
      <dsp:nvSpPr>
        <dsp:cNvPr id="0" name=""/>
        <dsp:cNvSpPr/>
      </dsp:nvSpPr>
      <dsp:spPr>
        <a:xfrm>
          <a:off x="315105" y="167793"/>
          <a:ext cx="1807780" cy="1393667"/>
        </a:xfrm>
        <a:prstGeom prst="roundRect">
          <a:avLst>
            <a:gd name="adj" fmla="val 10000"/>
          </a:avLst>
        </a:prstGeom>
        <a:solidFill>
          <a:srgbClr val="66CCFF"/>
        </a:solidFill>
        <a:ln w="34925" cap="flat" cmpd="sng" algn="in">
          <a:noFill/>
          <a:prstDash val="solid"/>
        </a:ln>
        <a:effectLst/>
      </dsp:spPr>
      <dsp:style>
        <a:lnRef idx="2">
          <a:scrgbClr r="0" g="0" b="0"/>
        </a:lnRef>
        <a:fillRef idx="1">
          <a:scrgbClr r="0" g="0" b="0"/>
        </a:fillRef>
        <a:effectRef idx="0">
          <a:scrgbClr r="0" g="0" b="0"/>
        </a:effectRef>
        <a:fontRef idx="minor"/>
      </dsp:style>
    </dsp:sp>
    <dsp:sp modelId="{12FFD526-2F3C-4E53-BA68-2660F1AE4D9A}">
      <dsp:nvSpPr>
        <dsp:cNvPr id="0" name=""/>
        <dsp:cNvSpPr/>
      </dsp:nvSpPr>
      <dsp:spPr>
        <a:xfrm rot="10800000">
          <a:off x="315105" y="1643655"/>
          <a:ext cx="1807780" cy="2665180"/>
        </a:xfrm>
        <a:prstGeom prst="round2SameRect">
          <a:avLst>
            <a:gd name="adj1" fmla="val 10500"/>
            <a:gd name="adj2" fmla="val 0"/>
          </a:avLst>
        </a:prstGeom>
        <a:solidFill>
          <a:srgbClr val="66CCFF"/>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r>
            <a:rPr lang="en-US" sz="6500" kern="1200" dirty="0"/>
            <a:t> </a:t>
          </a:r>
        </a:p>
      </dsp:txBody>
      <dsp:txXfrm rot="10800000">
        <a:off x="370700" y="1643655"/>
        <a:ext cx="1696590" cy="2609585"/>
      </dsp:txXfrm>
    </dsp:sp>
    <dsp:sp modelId="{91A9AE54-AABF-489C-B0D8-FF74A42A590C}">
      <dsp:nvSpPr>
        <dsp:cNvPr id="0" name=""/>
        <dsp:cNvSpPr/>
      </dsp:nvSpPr>
      <dsp:spPr>
        <a:xfrm>
          <a:off x="2303664" y="167793"/>
          <a:ext cx="1807780" cy="1393667"/>
        </a:xfrm>
        <a:prstGeom prst="roundRect">
          <a:avLst>
            <a:gd name="adj" fmla="val 10000"/>
          </a:avLst>
        </a:prstGeom>
        <a:solidFill>
          <a:srgbClr val="FFB718"/>
        </a:solidFill>
        <a:ln w="34925" cap="flat" cmpd="sng" algn="in">
          <a:noFill/>
          <a:prstDash val="solid"/>
        </a:ln>
        <a:effectLst/>
      </dsp:spPr>
      <dsp:style>
        <a:lnRef idx="2">
          <a:scrgbClr r="0" g="0" b="0"/>
        </a:lnRef>
        <a:fillRef idx="1">
          <a:scrgbClr r="0" g="0" b="0"/>
        </a:fillRef>
        <a:effectRef idx="0">
          <a:scrgbClr r="0" g="0" b="0"/>
        </a:effectRef>
        <a:fontRef idx="minor"/>
      </dsp:style>
    </dsp:sp>
    <dsp:sp modelId="{ECE9F7A6-E3D2-4787-AFEA-5F912B6A107C}">
      <dsp:nvSpPr>
        <dsp:cNvPr id="0" name=""/>
        <dsp:cNvSpPr/>
      </dsp:nvSpPr>
      <dsp:spPr>
        <a:xfrm rot="10800000">
          <a:off x="2303664" y="1643655"/>
          <a:ext cx="1807780" cy="2665180"/>
        </a:xfrm>
        <a:prstGeom prst="round2SameRect">
          <a:avLst>
            <a:gd name="adj1" fmla="val 10500"/>
            <a:gd name="adj2" fmla="val 0"/>
          </a:avLst>
        </a:prstGeom>
        <a:solidFill>
          <a:srgbClr val="FFB718"/>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r>
            <a:rPr lang="en-US" sz="6500" kern="1200" dirty="0"/>
            <a:t> </a:t>
          </a:r>
        </a:p>
      </dsp:txBody>
      <dsp:txXfrm rot="10800000">
        <a:off x="2359259" y="1643655"/>
        <a:ext cx="1696590" cy="2609585"/>
      </dsp:txXfrm>
    </dsp:sp>
    <dsp:sp modelId="{6333E988-8271-4CD2-B645-0DEE6C5DA0CC}">
      <dsp:nvSpPr>
        <dsp:cNvPr id="0" name=""/>
        <dsp:cNvSpPr/>
      </dsp:nvSpPr>
      <dsp:spPr>
        <a:xfrm>
          <a:off x="4292223" y="167793"/>
          <a:ext cx="1807780" cy="1393667"/>
        </a:xfrm>
        <a:prstGeom prst="roundRect">
          <a:avLst>
            <a:gd name="adj" fmla="val 10000"/>
          </a:avLst>
        </a:prstGeom>
        <a:solidFill>
          <a:srgbClr val="FF6600"/>
        </a:solidFill>
        <a:ln w="34925" cap="flat" cmpd="sng" algn="in">
          <a:noFill/>
          <a:prstDash val="solid"/>
        </a:ln>
        <a:effectLst/>
      </dsp:spPr>
      <dsp:style>
        <a:lnRef idx="2">
          <a:scrgbClr r="0" g="0" b="0"/>
        </a:lnRef>
        <a:fillRef idx="1">
          <a:scrgbClr r="0" g="0" b="0"/>
        </a:fillRef>
        <a:effectRef idx="0">
          <a:scrgbClr r="0" g="0" b="0"/>
        </a:effectRef>
        <a:fontRef idx="minor"/>
      </dsp:style>
    </dsp:sp>
    <dsp:sp modelId="{4274C60F-0A09-4522-A2E1-A27CAD1AF592}">
      <dsp:nvSpPr>
        <dsp:cNvPr id="0" name=""/>
        <dsp:cNvSpPr/>
      </dsp:nvSpPr>
      <dsp:spPr>
        <a:xfrm rot="10800000">
          <a:off x="4292223" y="1643655"/>
          <a:ext cx="1807780" cy="2665180"/>
        </a:xfrm>
        <a:prstGeom prst="round2SameRect">
          <a:avLst>
            <a:gd name="adj1" fmla="val 10500"/>
            <a:gd name="adj2" fmla="val 0"/>
          </a:avLst>
        </a:prstGeom>
        <a:solidFill>
          <a:srgbClr val="FF6600"/>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r>
            <a:rPr lang="en-US" sz="6500" kern="1200" dirty="0"/>
            <a:t> </a:t>
          </a:r>
        </a:p>
      </dsp:txBody>
      <dsp:txXfrm rot="10800000">
        <a:off x="4347818" y="1643655"/>
        <a:ext cx="1696590" cy="2609585"/>
      </dsp:txXfrm>
    </dsp:sp>
    <dsp:sp modelId="{9543CDEC-EFF3-4EDD-B59F-D73AEC7EEE31}">
      <dsp:nvSpPr>
        <dsp:cNvPr id="0" name=""/>
        <dsp:cNvSpPr/>
      </dsp:nvSpPr>
      <dsp:spPr>
        <a:xfrm>
          <a:off x="6280782" y="167793"/>
          <a:ext cx="1807780" cy="1393667"/>
        </a:xfrm>
        <a:prstGeom prst="roundRect">
          <a:avLst>
            <a:gd name="adj" fmla="val 10000"/>
          </a:avLst>
        </a:prstGeom>
        <a:solidFill>
          <a:schemeClr val="bg1">
            <a:lumMod val="85000"/>
          </a:schemeClr>
        </a:solidFill>
        <a:ln w="34925" cap="flat" cmpd="sng" algn="in">
          <a:noFill/>
          <a:prstDash val="solid"/>
        </a:ln>
        <a:effectLst/>
      </dsp:spPr>
      <dsp:style>
        <a:lnRef idx="2">
          <a:scrgbClr r="0" g="0" b="0"/>
        </a:lnRef>
        <a:fillRef idx="1">
          <a:scrgbClr r="0" g="0" b="0"/>
        </a:fillRef>
        <a:effectRef idx="0">
          <a:scrgbClr r="0" g="0" b="0"/>
        </a:effectRef>
        <a:fontRef idx="minor"/>
      </dsp:style>
    </dsp:sp>
    <dsp:sp modelId="{21CC50FF-3277-4D87-95C9-5E348B1F3543}">
      <dsp:nvSpPr>
        <dsp:cNvPr id="0" name=""/>
        <dsp:cNvSpPr/>
      </dsp:nvSpPr>
      <dsp:spPr>
        <a:xfrm rot="10800000">
          <a:off x="6280782" y="1643655"/>
          <a:ext cx="1807780" cy="2665180"/>
        </a:xfrm>
        <a:prstGeom prst="round2SameRect">
          <a:avLst>
            <a:gd name="adj1" fmla="val 10500"/>
            <a:gd name="adj2" fmla="val 0"/>
          </a:avLst>
        </a:prstGeom>
        <a:solidFill>
          <a:schemeClr val="bg1">
            <a:lumMod val="85000"/>
          </a:schemeClr>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endParaRPr lang="en-US" sz="6500" kern="1200" dirty="0"/>
        </a:p>
      </dsp:txBody>
      <dsp:txXfrm rot="10800000">
        <a:off x="6336377" y="1643655"/>
        <a:ext cx="1696590" cy="2609585"/>
      </dsp:txXfrm>
    </dsp:sp>
    <dsp:sp modelId="{6598FAB2-B202-4828-BDFB-E7C6BA32130A}">
      <dsp:nvSpPr>
        <dsp:cNvPr id="0" name=""/>
        <dsp:cNvSpPr/>
      </dsp:nvSpPr>
      <dsp:spPr>
        <a:xfrm>
          <a:off x="8269341" y="167793"/>
          <a:ext cx="1807780" cy="1393667"/>
        </a:xfrm>
        <a:prstGeom prst="roundRect">
          <a:avLst>
            <a:gd name="adj" fmla="val 10000"/>
          </a:avLst>
        </a:prstGeom>
        <a:solidFill>
          <a:srgbClr val="92D050"/>
        </a:solidFill>
        <a:ln w="34925" cap="flat" cmpd="sng" algn="in">
          <a:noFill/>
          <a:prstDash val="solid"/>
        </a:ln>
        <a:effectLst/>
      </dsp:spPr>
      <dsp:style>
        <a:lnRef idx="2">
          <a:scrgbClr r="0" g="0" b="0"/>
        </a:lnRef>
        <a:fillRef idx="1">
          <a:scrgbClr r="0" g="0" b="0"/>
        </a:fillRef>
        <a:effectRef idx="0">
          <a:scrgbClr r="0" g="0" b="0"/>
        </a:effectRef>
        <a:fontRef idx="minor"/>
      </dsp:style>
    </dsp:sp>
    <dsp:sp modelId="{A09B156A-2AB1-414D-B8F0-A8FF390C907F}">
      <dsp:nvSpPr>
        <dsp:cNvPr id="0" name=""/>
        <dsp:cNvSpPr/>
      </dsp:nvSpPr>
      <dsp:spPr>
        <a:xfrm rot="10800000">
          <a:off x="8269341" y="1643655"/>
          <a:ext cx="1807780" cy="2665180"/>
        </a:xfrm>
        <a:prstGeom prst="round2SameRect">
          <a:avLst>
            <a:gd name="adj1" fmla="val 10500"/>
            <a:gd name="adj2" fmla="val 0"/>
          </a:avLst>
        </a:prstGeom>
        <a:solidFill>
          <a:srgbClr val="92D050"/>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endParaRPr lang="en-US" sz="6500" kern="1200" dirty="0"/>
        </a:p>
      </dsp:txBody>
      <dsp:txXfrm rot="10800000">
        <a:off x="8324936" y="1643655"/>
        <a:ext cx="1696590" cy="2609585"/>
      </dsp:txXfrm>
    </dsp:sp>
  </dsp:spTree>
</dsp:drawing>
</file>

<file path=ppt/diagrams/layout1.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FAA27BF-40D8-4284-BF34-666116CC5DEF}" type="datetimeFigureOut">
              <a:rPr lang="en-US" smtClean="0"/>
              <a:t>12/1/2023</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9BE39A7-69A0-4264-B749-9BD50310F95D}" type="slidenum">
              <a:rPr lang="en-US" smtClean="0"/>
              <a:t>‹#›</a:t>
            </a:fld>
            <a:endParaRPr lang="en-US" dirty="0"/>
          </a:p>
        </p:txBody>
      </p:sp>
    </p:spTree>
    <p:extLst>
      <p:ext uri="{BB962C8B-B14F-4D97-AF65-F5344CB8AC3E}">
        <p14:creationId xmlns:p14="http://schemas.microsoft.com/office/powerpoint/2010/main" val="30694977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F7C9FDC-E7F2-441A-B012-344DA0C1245D}" type="datetimeFigureOut">
              <a:rPr lang="en-US" smtClean="0"/>
              <a:t>12/1/2023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033E335-59E1-41A2-A51C-7706F0E40D26}" type="slidenum">
              <a:rPr lang="en-US" smtClean="0"/>
              <a:t>‹#›</a:t>
            </a:fld>
            <a:endParaRPr lang="en-US" dirty="0"/>
          </a:p>
        </p:txBody>
      </p:sp>
    </p:spTree>
    <p:extLst>
      <p:ext uri="{BB962C8B-B14F-4D97-AF65-F5344CB8AC3E}">
        <p14:creationId xmlns:p14="http://schemas.microsoft.com/office/powerpoint/2010/main" val="21758754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1EF7CAE-FCB6-41C1-AF80-2469D955A045}" type="slidenum">
              <a:rPr lang="en-US" smtClean="0"/>
              <a:t>2</a:t>
            </a:fld>
            <a:endParaRPr lang="en-US" dirty="0"/>
          </a:p>
        </p:txBody>
      </p:sp>
    </p:spTree>
    <p:extLst>
      <p:ext uri="{BB962C8B-B14F-4D97-AF65-F5344CB8AC3E}">
        <p14:creationId xmlns:p14="http://schemas.microsoft.com/office/powerpoint/2010/main" val="6498078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 snippet of the group rate section of the cost proposal. </a:t>
            </a:r>
            <a:r>
              <a:rPr lang="en-US" baseline="0" dirty="0"/>
              <a:t>You will fill in the number of hours per individual student first, then the projected number of students you intend to serve for each of the 5 categories and each of the group sizes over a </a:t>
            </a:r>
            <a:r>
              <a:rPr lang="en-US" u="sng" baseline="0" dirty="0"/>
              <a:t>2-year period</a:t>
            </a:r>
            <a:r>
              <a:rPr lang="en-US" baseline="0" dirty="0"/>
              <a:t>. Again, this would be a duplicated count. Some of these may be zero if you do not intend to serve all group sizes in all categories. However, it is expected that you will have both individual and group sessions.</a:t>
            </a:r>
            <a:endParaRPr lang="en-US" dirty="0"/>
          </a:p>
        </p:txBody>
      </p:sp>
      <p:sp>
        <p:nvSpPr>
          <p:cNvPr id="4" name="Slide Number Placeholder 3"/>
          <p:cNvSpPr>
            <a:spLocks noGrp="1"/>
          </p:cNvSpPr>
          <p:nvPr>
            <p:ph type="sldNum" sz="quarter" idx="10"/>
          </p:nvPr>
        </p:nvSpPr>
        <p:spPr/>
        <p:txBody>
          <a:bodyPr/>
          <a:lstStyle/>
          <a:p>
            <a:fld id="{36FEE463-25FC-4AD8-A9A9-1685620290FF}" type="slidenum">
              <a:rPr lang="en-US" altLang="en-US" smtClean="0"/>
              <a:pPr/>
              <a:t>19</a:t>
            </a:fld>
            <a:endParaRPr lang="en-US" altLang="en-US" dirty="0"/>
          </a:p>
        </p:txBody>
      </p:sp>
    </p:spTree>
    <p:extLst>
      <p:ext uri="{BB962C8B-B14F-4D97-AF65-F5344CB8AC3E}">
        <p14:creationId xmlns:p14="http://schemas.microsoft.com/office/powerpoint/2010/main" val="27252154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As an example, I have filled in columns</a:t>
            </a:r>
            <a:r>
              <a:rPr lang="en-US" baseline="0" dirty="0"/>
              <a:t> C &amp; D for group sessions. I estimated the number of hours </a:t>
            </a:r>
            <a:r>
              <a:rPr lang="en-US" b="1" i="1" baseline="0" dirty="0"/>
              <a:t>1 hypothetical student </a:t>
            </a:r>
            <a:r>
              <a:rPr lang="en-US" baseline="0" dirty="0"/>
              <a:t>would receive of Job Exploration in a group setting of 3 to 7 over the 2-year contract period (10 hours). For instance, if your group session is 1 hour long and you expect this student to participate in 10 of these 1-hour sessions, you would enter 10 in column C.  If you then expect to serve about 20 individual students over the 2-year period in a group setting for this service, that’s entered next, for a total cost of $4,000.</a:t>
            </a:r>
            <a:endParaRPr lang="en-US" dirty="0"/>
          </a:p>
          <a:p>
            <a:endParaRPr lang="en-US" dirty="0"/>
          </a:p>
        </p:txBody>
      </p:sp>
      <p:sp>
        <p:nvSpPr>
          <p:cNvPr id="4" name="Slide Number Placeholder 3"/>
          <p:cNvSpPr>
            <a:spLocks noGrp="1"/>
          </p:cNvSpPr>
          <p:nvPr>
            <p:ph type="sldNum" sz="quarter" idx="10"/>
          </p:nvPr>
        </p:nvSpPr>
        <p:spPr/>
        <p:txBody>
          <a:bodyPr/>
          <a:lstStyle/>
          <a:p>
            <a:fld id="{36FEE463-25FC-4AD8-A9A9-1685620290FF}" type="slidenum">
              <a:rPr lang="en-US" altLang="en-US" smtClean="0"/>
              <a:pPr/>
              <a:t>20</a:t>
            </a:fld>
            <a:endParaRPr lang="en-US" altLang="en-US" dirty="0"/>
          </a:p>
        </p:txBody>
      </p:sp>
    </p:spTree>
    <p:extLst>
      <p:ext uri="{BB962C8B-B14F-4D97-AF65-F5344CB8AC3E}">
        <p14:creationId xmlns:p14="http://schemas.microsoft.com/office/powerpoint/2010/main" val="14765376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The final section of the cost proposal determine</a:t>
            </a:r>
            <a:r>
              <a:rPr lang="en-US" baseline="0" dirty="0"/>
              <a:t>s the average cost per student. Once you have determined the total number of students participating in the various required activities, we will need to know the projected number of individual students you intend to serve. Essentially, you should start with this number for your cost proposal, then estimate how many students will receive any of the individual and group services for a total estimated cost for pre-ETS over the 2 years. Then enter that unduplicated count in this section for an estimate of the average cost per student. </a:t>
            </a:r>
            <a:endParaRPr lang="en-US" dirty="0"/>
          </a:p>
          <a:p>
            <a:endParaRPr lang="en-US" dirty="0"/>
          </a:p>
        </p:txBody>
      </p:sp>
      <p:sp>
        <p:nvSpPr>
          <p:cNvPr id="4" name="Slide Number Placeholder 3"/>
          <p:cNvSpPr>
            <a:spLocks noGrp="1"/>
          </p:cNvSpPr>
          <p:nvPr>
            <p:ph type="sldNum" sz="quarter" idx="10"/>
          </p:nvPr>
        </p:nvSpPr>
        <p:spPr/>
        <p:txBody>
          <a:bodyPr/>
          <a:lstStyle/>
          <a:p>
            <a:fld id="{36FEE463-25FC-4AD8-A9A9-1685620290FF}" type="slidenum">
              <a:rPr lang="en-US" altLang="en-US" smtClean="0"/>
              <a:pPr/>
              <a:t>21</a:t>
            </a:fld>
            <a:endParaRPr lang="en-US" altLang="en-US" dirty="0"/>
          </a:p>
        </p:txBody>
      </p:sp>
    </p:spTree>
    <p:extLst>
      <p:ext uri="{BB962C8B-B14F-4D97-AF65-F5344CB8AC3E}">
        <p14:creationId xmlns:p14="http://schemas.microsoft.com/office/powerpoint/2010/main" val="30031272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1" name="Google Shape;321;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322" name="Google Shape;322;p3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25</a:t>
            </a:fld>
            <a:endParaRPr dirty="0"/>
          </a:p>
        </p:txBody>
      </p:sp>
    </p:spTree>
    <p:extLst>
      <p:ext uri="{BB962C8B-B14F-4D97-AF65-F5344CB8AC3E}">
        <p14:creationId xmlns:p14="http://schemas.microsoft.com/office/powerpoint/2010/main" val="3642547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15" name="Google Shape;115;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a:t>
            </a:fld>
            <a:endParaRPr dirty="0"/>
          </a:p>
        </p:txBody>
      </p:sp>
    </p:spTree>
    <p:extLst>
      <p:ext uri="{BB962C8B-B14F-4D97-AF65-F5344CB8AC3E}">
        <p14:creationId xmlns:p14="http://schemas.microsoft.com/office/powerpoint/2010/main" val="36663481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Many of you understand this information,</a:t>
            </a:r>
            <a:r>
              <a:rPr lang="en-US" baseline="0" dirty="0"/>
              <a:t> but for those of you who are new to pre-ETS or unclear on the details, this should be helpful! This is all outlined in the scope of work. </a:t>
            </a:r>
            <a:endParaRPr lang="en-US" dirty="0"/>
          </a:p>
        </p:txBody>
      </p:sp>
      <p:sp>
        <p:nvSpPr>
          <p:cNvPr id="4" name="Slide Number Placeholder 3"/>
          <p:cNvSpPr>
            <a:spLocks noGrp="1"/>
          </p:cNvSpPr>
          <p:nvPr>
            <p:ph type="sldNum" sz="quarter" idx="5"/>
          </p:nvPr>
        </p:nvSpPr>
        <p:spPr/>
        <p:txBody>
          <a:bodyPr/>
          <a:lstStyle/>
          <a:p>
            <a:fld id="{6033E335-59E1-41A2-A51C-7706F0E40D26}" type="slidenum">
              <a:rPr lang="en-US" smtClean="0"/>
              <a:t>6</a:t>
            </a:fld>
            <a:endParaRPr lang="en-US" dirty="0"/>
          </a:p>
        </p:txBody>
      </p:sp>
    </p:spTree>
    <p:extLst>
      <p:ext uri="{BB962C8B-B14F-4D97-AF65-F5344CB8AC3E}">
        <p14:creationId xmlns:p14="http://schemas.microsoft.com/office/powerpoint/2010/main" val="34266302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Responses should describe specific strategies for developing and carrying out all 5 required Pre-ETS activities (as described above) to students with disabilities, as aligned with the WIOA requirements. Pre-ETS may be carried out in individual or group settings.</a:t>
            </a:r>
          </a:p>
        </p:txBody>
      </p:sp>
      <p:sp>
        <p:nvSpPr>
          <p:cNvPr id="4" name="Slide Number Placeholder 3"/>
          <p:cNvSpPr>
            <a:spLocks noGrp="1"/>
          </p:cNvSpPr>
          <p:nvPr>
            <p:ph type="sldNum" sz="quarter" idx="10"/>
          </p:nvPr>
        </p:nvSpPr>
        <p:spPr/>
        <p:txBody>
          <a:bodyPr/>
          <a:lstStyle/>
          <a:p>
            <a:fld id="{36FEE463-25FC-4AD8-A9A9-1685620290FF}" type="slidenum">
              <a:rPr lang="en-US" altLang="en-US" smtClean="0"/>
              <a:pPr/>
              <a:t>8</a:t>
            </a:fld>
            <a:endParaRPr lang="en-US" altLang="en-US" dirty="0"/>
          </a:p>
        </p:txBody>
      </p:sp>
    </p:spTree>
    <p:extLst>
      <p:ext uri="{BB962C8B-B14F-4D97-AF65-F5344CB8AC3E}">
        <p14:creationId xmlns:p14="http://schemas.microsoft.com/office/powerpoint/2010/main" val="7571396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1EF7CAE-FCB6-41C1-AF80-2469D955A045}" type="slidenum">
              <a:rPr lang="en-US" smtClean="0"/>
              <a:t>10</a:t>
            </a:fld>
            <a:endParaRPr lang="en-US" dirty="0"/>
          </a:p>
        </p:txBody>
      </p:sp>
    </p:spTree>
    <p:extLst>
      <p:ext uri="{BB962C8B-B14F-4D97-AF65-F5344CB8AC3E}">
        <p14:creationId xmlns:p14="http://schemas.microsoft.com/office/powerpoint/2010/main" val="32339732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31B5F83-8112-46FB-97A2-D0AF9A589CA9}" type="slidenum">
              <a:rPr lang="en-US" smtClean="0"/>
              <a:t>11</a:t>
            </a:fld>
            <a:endParaRPr lang="en-US" dirty="0"/>
          </a:p>
        </p:txBody>
      </p:sp>
    </p:spTree>
    <p:extLst>
      <p:ext uri="{BB962C8B-B14F-4D97-AF65-F5344CB8AC3E}">
        <p14:creationId xmlns:p14="http://schemas.microsoft.com/office/powerpoint/2010/main" val="21504537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1B5F83-8112-46FB-97A2-D0AF9A589CA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78224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033E335-59E1-41A2-A51C-7706F0E40D26}" type="slidenum">
              <a:rPr lang="en-US" smtClean="0"/>
              <a:t>16</a:t>
            </a:fld>
            <a:endParaRPr lang="en-US" dirty="0"/>
          </a:p>
        </p:txBody>
      </p:sp>
    </p:spTree>
    <p:extLst>
      <p:ext uri="{BB962C8B-B14F-4D97-AF65-F5344CB8AC3E}">
        <p14:creationId xmlns:p14="http://schemas.microsoft.com/office/powerpoint/2010/main" val="34034032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 snippet of the individual service section. Note</a:t>
            </a:r>
            <a:r>
              <a:rPr lang="en-US" baseline="0" dirty="0"/>
              <a:t> that rates for “individual” services are for both 1 or 2 students. The rate will be the same for both.  Fill in the average total hours each </a:t>
            </a:r>
            <a:r>
              <a:rPr lang="en-US" u="sng" baseline="0" dirty="0"/>
              <a:t>individual</a:t>
            </a:r>
            <a:r>
              <a:rPr lang="en-US" baseline="0" dirty="0"/>
              <a:t> student will receive over the </a:t>
            </a:r>
            <a:r>
              <a:rPr lang="en-US" b="1" u="sng" baseline="0" dirty="0"/>
              <a:t>2-year contract </a:t>
            </a:r>
            <a:r>
              <a:rPr lang="en-US" baseline="0" dirty="0"/>
              <a:t>period. Then, fill in the projected number of students you intend to serve in each of these categories. This will be a duplicated count. </a:t>
            </a:r>
          </a:p>
          <a:p>
            <a:r>
              <a:rPr lang="en-US" baseline="0" dirty="0"/>
              <a:t>For example, most of your students will likely receive workplace readiness, but fewer will receive postsecondary counseling, but many of these students will overlap and receive both services. </a:t>
            </a:r>
          </a:p>
          <a:p>
            <a:r>
              <a:rPr lang="en-US" baseline="0" dirty="0"/>
              <a:t>Consider the total number of students you will serve, then determine how many of those students will likely be involved in each of these categories over the 2-year period. The total cost will auto-calculate. </a:t>
            </a:r>
            <a:endParaRPr lang="en-US" dirty="0"/>
          </a:p>
        </p:txBody>
      </p:sp>
      <p:sp>
        <p:nvSpPr>
          <p:cNvPr id="4" name="Slide Number Placeholder 3"/>
          <p:cNvSpPr>
            <a:spLocks noGrp="1"/>
          </p:cNvSpPr>
          <p:nvPr>
            <p:ph type="sldNum" sz="quarter" idx="10"/>
          </p:nvPr>
        </p:nvSpPr>
        <p:spPr/>
        <p:txBody>
          <a:bodyPr/>
          <a:lstStyle/>
          <a:p>
            <a:fld id="{36FEE463-25FC-4AD8-A9A9-1685620290FF}" type="slidenum">
              <a:rPr lang="en-US" altLang="en-US" smtClean="0"/>
              <a:pPr/>
              <a:t>18</a:t>
            </a:fld>
            <a:endParaRPr lang="en-US" altLang="en-US" dirty="0"/>
          </a:p>
        </p:txBody>
      </p:sp>
    </p:spTree>
    <p:extLst>
      <p:ext uri="{BB962C8B-B14F-4D97-AF65-F5344CB8AC3E}">
        <p14:creationId xmlns:p14="http://schemas.microsoft.com/office/powerpoint/2010/main" val="185834034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Layout" Target="../diagrams/layout1.xml"/><Relationship Id="rId7" Type="http://schemas.openxmlformats.org/officeDocument/2006/relationships/image" Target="../media/image4.png"/><Relationship Id="rId12" Type="http://schemas.openxmlformats.org/officeDocument/2006/relationships/image" Target="../media/image3.png"/><Relationship Id="rId2" Type="http://schemas.openxmlformats.org/officeDocument/2006/relationships/diagramData" Target="../diagrams/data1.xml"/><Relationship Id="rId1" Type="http://schemas.openxmlformats.org/officeDocument/2006/relationships/slideMaster" Target="../slideMasters/slideMaster1.xml"/><Relationship Id="rId6" Type="http://schemas.microsoft.com/office/2007/relationships/diagramDrawing" Target="../diagrams/drawing1.xml"/><Relationship Id="rId11" Type="http://schemas.openxmlformats.org/officeDocument/2006/relationships/image" Target="../media/image8.png"/><Relationship Id="rId5" Type="http://schemas.openxmlformats.org/officeDocument/2006/relationships/diagramColors" Target="../diagrams/colors1.xml"/><Relationship Id="rId10" Type="http://schemas.openxmlformats.org/officeDocument/2006/relationships/image" Target="../media/image7.png"/><Relationship Id="rId4" Type="http://schemas.openxmlformats.org/officeDocument/2006/relationships/diagramQuickStyle" Target="../diagrams/quickStyle1.xml"/><Relationship Id="rId9"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101D49"/>
        </a:solidFill>
        <a:effectLst/>
      </p:bgPr>
    </p:bg>
    <p:spTree>
      <p:nvGrpSpPr>
        <p:cNvPr id="1" name=""/>
        <p:cNvGrpSpPr/>
        <p:nvPr/>
      </p:nvGrpSpPr>
      <p:grpSpPr>
        <a:xfrm>
          <a:off x="0" y="0"/>
          <a:ext cx="0" cy="0"/>
          <a:chOff x="0" y="0"/>
          <a:chExt cx="0" cy="0"/>
        </a:xfrm>
      </p:grpSpPr>
      <p:sp>
        <p:nvSpPr>
          <p:cNvPr id="8" name="Rectangle 7"/>
          <p:cNvSpPr/>
          <p:nvPr userDrawn="1"/>
        </p:nvSpPr>
        <p:spPr>
          <a:xfrm>
            <a:off x="400285" y="410818"/>
            <a:ext cx="11390915" cy="6042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 name="Title 1"/>
          <p:cNvSpPr>
            <a:spLocks noGrp="1"/>
          </p:cNvSpPr>
          <p:nvPr>
            <p:ph type="ctrTitle"/>
          </p:nvPr>
        </p:nvSpPr>
        <p:spPr>
          <a:xfrm>
            <a:off x="1915128" y="1788454"/>
            <a:ext cx="8361229" cy="2098226"/>
          </a:xfrm>
          <a:prstGeom prst="rect">
            <a:avLst/>
          </a:prstGeom>
        </p:spPr>
        <p:txBody>
          <a:bodyPr anchor="b">
            <a:noAutofit/>
          </a:bodyPr>
          <a:lstStyle>
            <a:lvl1pPr algn="ctr">
              <a:defRPr sz="7200" cap="all" baseline="0">
                <a:solidFill>
                  <a:srgbClr val="101D49"/>
                </a:solidFill>
              </a:defRPr>
            </a:lvl1pPr>
          </a:lstStyle>
          <a:p>
            <a:r>
              <a:rPr lang="en-US" dirty="0"/>
              <a:t>Click to edit Master title style</a:t>
            </a:r>
          </a:p>
        </p:txBody>
      </p:sp>
      <p:sp>
        <p:nvSpPr>
          <p:cNvPr id="3" name="Subtitle 2"/>
          <p:cNvSpPr>
            <a:spLocks noGrp="1"/>
          </p:cNvSpPr>
          <p:nvPr>
            <p:ph type="subTitle" idx="1"/>
          </p:nvPr>
        </p:nvSpPr>
        <p:spPr>
          <a:xfrm>
            <a:off x="2679909" y="3956283"/>
            <a:ext cx="6831673" cy="1086237"/>
          </a:xfrm>
        </p:spPr>
        <p:txBody>
          <a:bodyPr>
            <a:normAutofit/>
          </a:bodyPr>
          <a:lstStyle>
            <a:lvl1pPr marL="0" indent="0" algn="ctr">
              <a:lnSpc>
                <a:spcPct val="112000"/>
              </a:lnSpc>
              <a:spcBef>
                <a:spcPts val="0"/>
              </a:spcBef>
              <a:spcAft>
                <a:spcPts val="0"/>
              </a:spcAft>
              <a:buNone/>
              <a:defRPr sz="2300" b="1">
                <a:solidFill>
                  <a:srgbClr val="FFB718"/>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9" y="6453386"/>
            <a:ext cx="1607944" cy="404614"/>
          </a:xfrm>
        </p:spPr>
        <p:txBody>
          <a:bodyPr/>
          <a:lstStyle>
            <a:lvl1pPr>
              <a:defRPr baseline="0">
                <a:solidFill>
                  <a:schemeClr val="bg1"/>
                </a:solidFill>
              </a:defRPr>
            </a:lvl1pPr>
          </a:lstStyle>
          <a:p>
            <a:fld id="{52C61527-A03E-4679-86A1-0D1184037993}" type="datetimeFigureOut">
              <a:rPr lang="en-US" smtClean="0"/>
              <a:pPr/>
              <a:t>12/1/2023</a:t>
            </a:fld>
            <a:endParaRPr lang="en-US" dirty="0"/>
          </a:p>
        </p:txBody>
      </p:sp>
      <p:sp>
        <p:nvSpPr>
          <p:cNvPr id="5" name="Footer Placeholder 4"/>
          <p:cNvSpPr>
            <a:spLocks noGrp="1"/>
          </p:cNvSpPr>
          <p:nvPr>
            <p:ph type="ftr" sz="quarter" idx="11"/>
          </p:nvPr>
        </p:nvSpPr>
        <p:spPr>
          <a:xfrm>
            <a:off x="2584057" y="6453386"/>
            <a:ext cx="7023377" cy="404614"/>
          </a:xfrm>
        </p:spPr>
        <p:txBody>
          <a:bodyPr/>
          <a:lstStyle>
            <a:lvl1pPr algn="ctr">
              <a:defRPr baseline="0">
                <a:solidFill>
                  <a:schemeClr val="bg1"/>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a:prstGeom prst="rect">
            <a:avLst/>
          </a:prstGeom>
        </p:spPr>
        <p:txBody>
          <a:bodyPr/>
          <a:lstStyle>
            <a:lvl1pPr>
              <a:defRPr baseline="0">
                <a:solidFill>
                  <a:schemeClr val="bg1"/>
                </a:solidFill>
              </a:defRPr>
            </a:lvl1pPr>
          </a:lstStyle>
          <a:p>
            <a:fld id="{33943F3E-CE48-48F4-A664-D93E49928CBC}" type="slidenum">
              <a:rPr lang="en-US" smtClean="0"/>
              <a:pPr/>
              <a:t>‹#›</a:t>
            </a:fld>
            <a:endParaRPr lang="en-US" dirty="0"/>
          </a:p>
        </p:txBody>
      </p:sp>
      <p:grpSp>
        <p:nvGrpSpPr>
          <p:cNvPr id="7" name="Group 6"/>
          <p:cNvGrpSpPr/>
          <p:nvPr/>
        </p:nvGrpSpPr>
        <p:grpSpPr>
          <a:xfrm>
            <a:off x="752860" y="744473"/>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rgbClr val="FFB718"/>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gr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610148" y="3655952"/>
            <a:ext cx="2358640" cy="2357518"/>
          </a:xfrm>
          <a:prstGeom prst="rect">
            <a:avLst/>
          </a:prstGeom>
        </p:spPr>
      </p:pic>
    </p:spTree>
    <p:extLst>
      <p:ext uri="{BB962C8B-B14F-4D97-AF65-F5344CB8AC3E}">
        <p14:creationId xmlns:p14="http://schemas.microsoft.com/office/powerpoint/2010/main" val="3661220253"/>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bg1"/>
        </a:solidFill>
        <a:effectLst/>
      </p:bgPr>
    </p:bg>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rgbClr val="101D49"/>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239584"/>
            <a:ext cx="3855720" cy="2604100"/>
          </a:xfrm>
          <a:prstGeom prst="rect">
            <a:avLst/>
          </a:prstGeom>
        </p:spPr>
        <p:txBody>
          <a:bodyPr anchor="t">
            <a:normAutofit/>
          </a:bodyPr>
          <a:lstStyle>
            <a:lvl1pPr>
              <a:lnSpc>
                <a:spcPct val="84000"/>
              </a:lnSpc>
              <a:defRPr sz="4800" baseline="0">
                <a:solidFill>
                  <a:schemeClr val="bg1"/>
                </a:solidFill>
              </a:defRPr>
            </a:lvl1pPr>
          </a:lstStyle>
          <a:p>
            <a:r>
              <a:rPr lang="en-US" dirty="0"/>
              <a:t>Click to edit Master title style</a:t>
            </a:r>
          </a:p>
        </p:txBody>
      </p:sp>
      <p:sp>
        <p:nvSpPr>
          <p:cNvPr id="3" name="Picture Placeholder 2"/>
          <p:cNvSpPr>
            <a:spLocks noGrp="1" noChangeAspect="1"/>
          </p:cNvSpPr>
          <p:nvPr>
            <p:ph type="pic" idx="1"/>
          </p:nvPr>
        </p:nvSpPr>
        <p:spPr>
          <a:xfrm>
            <a:off x="6027422" y="239584"/>
            <a:ext cx="5275415" cy="5432348"/>
          </a:xfrm>
        </p:spPr>
        <p:txBody>
          <a:bodyPr anchor="t">
            <a:normAutofit/>
          </a:bodyPr>
          <a:lstStyle>
            <a:lvl1pPr marL="0" indent="0">
              <a:buNone/>
              <a:defRPr sz="2000"/>
            </a:lvl1pPr>
            <a:lvl2pPr marL="457189" indent="0">
              <a:buNone/>
              <a:defRPr sz="2000"/>
            </a:lvl2pPr>
            <a:lvl3pPr marL="914377" indent="0">
              <a:buNone/>
              <a:defRPr sz="20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dirty="0"/>
              <a:t>Click icon to add picture</a:t>
            </a:r>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solidFill>
                  <a:schemeClr val="bg1"/>
                </a:solidFill>
              </a:defRPr>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dirty="0"/>
              <a:t>Click to edit Master text styles</a:t>
            </a:r>
          </a:p>
        </p:txBody>
      </p:sp>
      <p:sp>
        <p:nvSpPr>
          <p:cNvPr id="5" name="Date Placeholder 4"/>
          <p:cNvSpPr>
            <a:spLocks noGrp="1"/>
          </p:cNvSpPr>
          <p:nvPr>
            <p:ph type="dt" sz="half" idx="10"/>
          </p:nvPr>
        </p:nvSpPr>
        <p:spPr>
          <a:xfrm>
            <a:off x="723902" y="6453386"/>
            <a:ext cx="1204572" cy="404614"/>
          </a:xfrm>
        </p:spPr>
        <p:txBody>
          <a:bodyPr/>
          <a:lstStyle>
            <a:lvl1pPr>
              <a:defRPr>
                <a:solidFill>
                  <a:schemeClr val="bg1"/>
                </a:solidFill>
              </a:defRPr>
            </a:lvl1pPr>
          </a:lstStyle>
          <a:p>
            <a:fld id="{52C61527-A03E-4679-86A1-0D1184037993}" type="datetimeFigureOut">
              <a:rPr lang="en-US" smtClean="0"/>
              <a:pPr/>
              <a:t>12/1/2023</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bg1"/>
                </a:solidFill>
              </a:defRPr>
            </a:lvl1pPr>
          </a:lstStyle>
          <a:p>
            <a:endParaRPr lang="en-US" dirty="0"/>
          </a:p>
        </p:txBody>
      </p:sp>
      <p:sp>
        <p:nvSpPr>
          <p:cNvPr id="7"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rgbClr val="101D49"/>
                </a:solidFill>
              </a:defRPr>
            </a:lvl1pPr>
          </a:lstStyle>
          <a:p>
            <a:fld id="{33943F3E-CE48-48F4-A664-D93E49928CBC}" type="slidenum">
              <a:rPr lang="en-US" smtClean="0"/>
              <a:pPr/>
              <a:t>‹#›</a:t>
            </a:fld>
            <a:endParaRPr lang="en-US" dirty="0"/>
          </a:p>
        </p:txBody>
      </p:sp>
      <p:sp>
        <p:nvSpPr>
          <p:cNvPr id="11" name="Freeform 6"/>
          <p:cNvSpPr/>
          <p:nvPr userDrawn="1"/>
        </p:nvSpPr>
        <p:spPr bwMode="auto">
          <a:xfrm flipH="1" flipV="1">
            <a:off x="6030402" y="239588"/>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2" name="Freeform 6"/>
          <p:cNvSpPr/>
          <p:nvPr userDrawn="1"/>
        </p:nvSpPr>
        <p:spPr bwMode="auto">
          <a:xfrm rot="10800000" flipH="1" flipV="1">
            <a:off x="10659421" y="4806008"/>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50784" y="5570332"/>
            <a:ext cx="1562816" cy="1562072"/>
          </a:xfrm>
          <a:prstGeom prst="rect">
            <a:avLst/>
          </a:prstGeom>
        </p:spPr>
      </p:pic>
    </p:spTree>
    <p:extLst>
      <p:ext uri="{BB962C8B-B14F-4D97-AF65-F5344CB8AC3E}">
        <p14:creationId xmlns:p14="http://schemas.microsoft.com/office/powerpoint/2010/main" val="22739366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Picture with Caption">
    <p:bg>
      <p:bgPr>
        <a:solidFill>
          <a:schemeClr val="bg1"/>
        </a:solidFill>
        <a:effectLst/>
      </p:bgPr>
    </p:bg>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rgbClr val="101D49"/>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239584"/>
            <a:ext cx="3855720" cy="2604100"/>
          </a:xfrm>
          <a:prstGeom prst="rect">
            <a:avLst/>
          </a:prstGeom>
        </p:spPr>
        <p:txBody>
          <a:bodyPr anchor="t">
            <a:normAutofit/>
          </a:bodyPr>
          <a:lstStyle>
            <a:lvl1pPr>
              <a:lnSpc>
                <a:spcPct val="84000"/>
              </a:lnSpc>
              <a:defRPr sz="4800" baseline="0">
                <a:solidFill>
                  <a:schemeClr val="bg1"/>
                </a:solidFill>
              </a:defRPr>
            </a:lvl1pPr>
          </a:lstStyle>
          <a:p>
            <a:r>
              <a:rPr lang="en-US" dirty="0"/>
              <a:t>Click to edit Master title style</a:t>
            </a:r>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solidFill>
                  <a:schemeClr val="bg1"/>
                </a:solidFill>
              </a:defRPr>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dirty="0"/>
              <a:t>Click to edit Master text styles</a:t>
            </a:r>
          </a:p>
        </p:txBody>
      </p:sp>
      <p:sp>
        <p:nvSpPr>
          <p:cNvPr id="5" name="Date Placeholder 4"/>
          <p:cNvSpPr>
            <a:spLocks noGrp="1"/>
          </p:cNvSpPr>
          <p:nvPr>
            <p:ph type="dt" sz="half" idx="10"/>
          </p:nvPr>
        </p:nvSpPr>
        <p:spPr>
          <a:xfrm>
            <a:off x="723902" y="6453386"/>
            <a:ext cx="1204572" cy="404614"/>
          </a:xfrm>
        </p:spPr>
        <p:txBody>
          <a:bodyPr/>
          <a:lstStyle>
            <a:lvl1pPr>
              <a:defRPr>
                <a:solidFill>
                  <a:schemeClr val="bg1"/>
                </a:solidFill>
              </a:defRPr>
            </a:lvl1pPr>
          </a:lstStyle>
          <a:p>
            <a:fld id="{52C61527-A03E-4679-86A1-0D1184037993}" type="datetimeFigureOut">
              <a:rPr lang="en-US" smtClean="0"/>
              <a:pPr/>
              <a:t>12/1/2023</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bg1"/>
                </a:solidFill>
              </a:defRPr>
            </a:lvl1pPr>
          </a:lstStyle>
          <a:p>
            <a:endParaRPr lang="en-US" dirty="0"/>
          </a:p>
        </p:txBody>
      </p:sp>
      <p:sp>
        <p:nvSpPr>
          <p:cNvPr id="7" name="Slide Number Placeholder 6"/>
          <p:cNvSpPr>
            <a:spLocks noGrp="1"/>
          </p:cNvSpPr>
          <p:nvPr>
            <p:ph type="sldNum" sz="quarter" idx="12"/>
          </p:nvPr>
        </p:nvSpPr>
        <p:spPr>
          <a:xfrm>
            <a:off x="9170571" y="6453386"/>
            <a:ext cx="1596292" cy="404614"/>
          </a:xfrm>
          <a:prstGeom prst="rect">
            <a:avLst/>
          </a:prstGeom>
        </p:spPr>
        <p:txBody>
          <a:bodyPr/>
          <a:lstStyle>
            <a:lvl1pPr>
              <a:defRPr b="0">
                <a:solidFill>
                  <a:srgbClr val="101D49"/>
                </a:solidFill>
              </a:defRPr>
            </a:lvl1pPr>
          </a:lstStyle>
          <a:p>
            <a:fld id="{33943F3E-CE48-48F4-A664-D93E49928CBC}" type="slidenum">
              <a:rPr lang="en-US" smtClean="0"/>
              <a:pPr/>
              <a:t>‹#›</a:t>
            </a:fld>
            <a:endParaRPr lang="en-US" dirty="0"/>
          </a:p>
        </p:txBody>
      </p:sp>
      <p:sp>
        <p:nvSpPr>
          <p:cNvPr id="11" name="Freeform 6"/>
          <p:cNvSpPr/>
          <p:nvPr userDrawn="1"/>
        </p:nvSpPr>
        <p:spPr bwMode="auto">
          <a:xfrm flipH="1" flipV="1">
            <a:off x="6030402" y="239588"/>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2" name="Freeform 6"/>
          <p:cNvSpPr/>
          <p:nvPr userDrawn="1"/>
        </p:nvSpPr>
        <p:spPr bwMode="auto">
          <a:xfrm rot="10800000" flipH="1" flipV="1">
            <a:off x="10659421" y="4806008"/>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3" name="Content Placeholder 2"/>
          <p:cNvSpPr>
            <a:spLocks noGrp="1"/>
          </p:cNvSpPr>
          <p:nvPr>
            <p:ph idx="1"/>
          </p:nvPr>
        </p:nvSpPr>
        <p:spPr>
          <a:xfrm>
            <a:off x="6027420" y="256062"/>
            <a:ext cx="5212080" cy="5415873"/>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4" name="Picture 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50784" y="5570332"/>
            <a:ext cx="1562816" cy="1562072"/>
          </a:xfrm>
          <a:prstGeom prst="rect">
            <a:avLst/>
          </a:prstGeom>
        </p:spPr>
      </p:pic>
    </p:spTree>
    <p:extLst>
      <p:ext uri="{BB962C8B-B14F-4D97-AF65-F5344CB8AC3E}">
        <p14:creationId xmlns:p14="http://schemas.microsoft.com/office/powerpoint/2010/main" val="19865784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bg>
      <p:bgPr>
        <a:solidFill>
          <a:srgbClr val="101D49"/>
        </a:solidFill>
        <a:effectLst/>
      </p:bgPr>
    </p:bg>
    <p:spTree>
      <p:nvGrpSpPr>
        <p:cNvPr id="1" name=""/>
        <p:cNvGrpSpPr/>
        <p:nvPr/>
      </p:nvGrpSpPr>
      <p:grpSpPr>
        <a:xfrm>
          <a:off x="0" y="0"/>
          <a:ext cx="0" cy="0"/>
          <a:chOff x="0" y="0"/>
          <a:chExt cx="0" cy="0"/>
        </a:xfrm>
      </p:grpSpPr>
      <p:sp>
        <p:nvSpPr>
          <p:cNvPr id="15" name="Rectangle 14"/>
          <p:cNvSpPr/>
          <p:nvPr userDrawn="1"/>
        </p:nvSpPr>
        <p:spPr>
          <a:xfrm>
            <a:off x="400285" y="410818"/>
            <a:ext cx="11390915" cy="6042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 name="Title 1"/>
          <p:cNvSpPr>
            <a:spLocks noGrp="1"/>
          </p:cNvSpPr>
          <p:nvPr>
            <p:ph type="title"/>
          </p:nvPr>
        </p:nvSpPr>
        <p:spPr>
          <a:xfrm>
            <a:off x="1371600" y="870860"/>
            <a:ext cx="9601200" cy="829157"/>
          </a:xfrm>
          <a:prstGeom prst="rect">
            <a:avLst/>
          </a:prstGeom>
        </p:spPr>
        <p:txBody>
          <a:bodyPr/>
          <a:lstStyle>
            <a:lvl1pPr>
              <a:defRPr b="1">
                <a:solidFill>
                  <a:srgbClr val="101D49"/>
                </a:solidFill>
              </a:defRPr>
            </a:lvl1pPr>
          </a:lstStyle>
          <a:p>
            <a:r>
              <a:rPr lang="en-US" dirty="0"/>
              <a:t>Click to edit Master title style</a:t>
            </a:r>
          </a:p>
        </p:txBody>
      </p:sp>
      <p:sp>
        <p:nvSpPr>
          <p:cNvPr id="3" name="Content Placeholder 2"/>
          <p:cNvSpPr>
            <a:spLocks noGrp="1"/>
          </p:cNvSpPr>
          <p:nvPr>
            <p:ph idx="1"/>
          </p:nvPr>
        </p:nvSpPr>
        <p:spPr>
          <a:xfrm>
            <a:off x="1371600" y="2286004"/>
            <a:ext cx="9601200" cy="290019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solidFill>
                  <a:schemeClr val="bg1"/>
                </a:solidFill>
              </a:defRPr>
            </a:lvl1pPr>
          </a:lstStyle>
          <a:p>
            <a:fld id="{52C61527-A03E-4679-86A1-0D1184037993}" type="datetimeFigureOut">
              <a:rPr lang="en-US" smtClean="0"/>
              <a:pPr/>
              <a:t>12/1/2023</a:t>
            </a:fld>
            <a:endParaRPr lang="en-US" dirty="0"/>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US" dirty="0"/>
          </a:p>
        </p:txBody>
      </p:sp>
      <p:sp>
        <p:nvSpPr>
          <p:cNvPr id="11" name="Freeform 6"/>
          <p:cNvSpPr/>
          <p:nvPr/>
        </p:nvSpPr>
        <p:spPr bwMode="auto">
          <a:xfrm flipH="1" flipV="1">
            <a:off x="1113173" y="591262"/>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9" name="Freeform 6"/>
          <p:cNvSpPr/>
          <p:nvPr userDrawn="1"/>
        </p:nvSpPr>
        <p:spPr bwMode="auto">
          <a:xfrm rot="10800000" flipH="1" flipV="1">
            <a:off x="10587818" y="1034724"/>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4"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pic>
        <p:nvPicPr>
          <p:cNvPr id="16" name="Picture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377555" y="5226795"/>
            <a:ext cx="1562816" cy="1562072"/>
          </a:xfrm>
          <a:prstGeom prst="rect">
            <a:avLst/>
          </a:prstGeom>
        </p:spPr>
      </p:pic>
    </p:spTree>
    <p:extLst>
      <p:ext uri="{BB962C8B-B14F-4D97-AF65-F5344CB8AC3E}">
        <p14:creationId xmlns:p14="http://schemas.microsoft.com/office/powerpoint/2010/main" val="41014474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omparison">
    <p:bg>
      <p:bgPr>
        <a:solidFill>
          <a:srgbClr val="101D49"/>
        </a:solidFill>
        <a:effectLst/>
      </p:bgPr>
    </p:bg>
    <p:spTree>
      <p:nvGrpSpPr>
        <p:cNvPr id="1" name=""/>
        <p:cNvGrpSpPr/>
        <p:nvPr/>
      </p:nvGrpSpPr>
      <p:grpSpPr>
        <a:xfrm>
          <a:off x="0" y="0"/>
          <a:ext cx="0" cy="0"/>
          <a:chOff x="0" y="0"/>
          <a:chExt cx="0" cy="0"/>
        </a:xfrm>
      </p:grpSpPr>
      <p:sp>
        <p:nvSpPr>
          <p:cNvPr id="12" name="Rectangle 11"/>
          <p:cNvSpPr/>
          <p:nvPr userDrawn="1"/>
        </p:nvSpPr>
        <p:spPr>
          <a:xfrm>
            <a:off x="400285" y="410818"/>
            <a:ext cx="11390915" cy="6042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3" name="Freeform 6"/>
          <p:cNvSpPr/>
          <p:nvPr userDrawn="1"/>
        </p:nvSpPr>
        <p:spPr bwMode="auto">
          <a:xfrm flipH="1" flipV="1">
            <a:off x="1113173" y="591262"/>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4" name="Freeform 6"/>
          <p:cNvSpPr/>
          <p:nvPr userDrawn="1"/>
        </p:nvSpPr>
        <p:spPr bwMode="auto">
          <a:xfrm rot="10800000" flipH="1" flipV="1">
            <a:off x="10587818" y="1034724"/>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1371600" y="3305211"/>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5"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25015" y="3305211"/>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lvl1pPr>
              <a:defRPr>
                <a:solidFill>
                  <a:schemeClr val="bg1"/>
                </a:solidFill>
              </a:defRPr>
            </a:lvl1pPr>
          </a:lstStyle>
          <a:p>
            <a:fld id="{52C61527-A03E-4679-86A1-0D1184037993}" type="datetimeFigureOut">
              <a:rPr lang="en-US" smtClean="0"/>
              <a:pPr/>
              <a:t>12/1/2023</a:t>
            </a:fld>
            <a:endParaRPr lang="en-US" dirty="0"/>
          </a:p>
        </p:txBody>
      </p:sp>
      <p:sp>
        <p:nvSpPr>
          <p:cNvPr id="8" name="Footer Placeholder 7"/>
          <p:cNvSpPr>
            <a:spLocks noGrp="1"/>
          </p:cNvSpPr>
          <p:nvPr>
            <p:ph type="ftr" sz="quarter" idx="11"/>
          </p:nvPr>
        </p:nvSpPr>
        <p:spPr/>
        <p:txBody>
          <a:bodyPr/>
          <a:lstStyle>
            <a:lvl1pPr>
              <a:defRPr>
                <a:solidFill>
                  <a:schemeClr val="bg1"/>
                </a:solidFill>
              </a:defRPr>
            </a:lvl1pPr>
          </a:lstStyle>
          <a:p>
            <a:endParaRPr lang="en-US" dirty="0"/>
          </a:p>
        </p:txBody>
      </p:sp>
      <p:sp>
        <p:nvSpPr>
          <p:cNvPr id="11"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sp>
        <p:nvSpPr>
          <p:cNvPr id="16" name="Title 1"/>
          <p:cNvSpPr>
            <a:spLocks noGrp="1"/>
          </p:cNvSpPr>
          <p:nvPr>
            <p:ph type="title"/>
          </p:nvPr>
        </p:nvSpPr>
        <p:spPr>
          <a:xfrm>
            <a:off x="1371600" y="870860"/>
            <a:ext cx="9601200" cy="829157"/>
          </a:xfrm>
          <a:prstGeom prst="rect">
            <a:avLst/>
          </a:prstGeom>
        </p:spPr>
        <p:txBody>
          <a:bodyPr/>
          <a:lstStyle>
            <a:lvl1pPr>
              <a:defRPr b="1">
                <a:solidFill>
                  <a:srgbClr val="101D49"/>
                </a:solidFill>
              </a:defRPr>
            </a:lvl1pPr>
          </a:lstStyle>
          <a:p>
            <a:r>
              <a:rPr lang="en-US" dirty="0"/>
              <a:t>Click to edit Master title style</a:t>
            </a:r>
          </a:p>
        </p:txBody>
      </p:sp>
      <p:pic>
        <p:nvPicPr>
          <p:cNvPr id="17" name="Picture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377555" y="5226795"/>
            <a:ext cx="1562816" cy="1562072"/>
          </a:xfrm>
          <a:prstGeom prst="rect">
            <a:avLst/>
          </a:prstGeom>
        </p:spPr>
      </p:pic>
    </p:spTree>
    <p:extLst>
      <p:ext uri="{BB962C8B-B14F-4D97-AF65-F5344CB8AC3E}">
        <p14:creationId xmlns:p14="http://schemas.microsoft.com/office/powerpoint/2010/main" val="28381803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Only">
    <p:bg>
      <p:bgPr>
        <a:solidFill>
          <a:srgbClr val="101D49"/>
        </a:solidFill>
        <a:effectLst/>
      </p:bgPr>
    </p:bg>
    <p:spTree>
      <p:nvGrpSpPr>
        <p:cNvPr id="1" name=""/>
        <p:cNvGrpSpPr/>
        <p:nvPr/>
      </p:nvGrpSpPr>
      <p:grpSpPr>
        <a:xfrm>
          <a:off x="0" y="0"/>
          <a:ext cx="0" cy="0"/>
          <a:chOff x="0" y="0"/>
          <a:chExt cx="0" cy="0"/>
        </a:xfrm>
      </p:grpSpPr>
      <p:sp>
        <p:nvSpPr>
          <p:cNvPr id="8" name="Rectangle 7"/>
          <p:cNvSpPr/>
          <p:nvPr userDrawn="1"/>
        </p:nvSpPr>
        <p:spPr>
          <a:xfrm>
            <a:off x="3" y="685804"/>
            <a:ext cx="10972799" cy="10442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 name="Date Placeholder 2"/>
          <p:cNvSpPr>
            <a:spLocks noGrp="1"/>
          </p:cNvSpPr>
          <p:nvPr>
            <p:ph type="dt" sz="half" idx="10"/>
          </p:nvPr>
        </p:nvSpPr>
        <p:spPr/>
        <p:txBody>
          <a:bodyPr/>
          <a:lstStyle>
            <a:lvl1pPr>
              <a:defRPr>
                <a:solidFill>
                  <a:schemeClr val="bg1"/>
                </a:solidFill>
              </a:defRPr>
            </a:lvl1pPr>
          </a:lstStyle>
          <a:p>
            <a:fld id="{52C61527-A03E-4679-86A1-0D1184037993}" type="datetimeFigureOut">
              <a:rPr lang="en-US" smtClean="0"/>
              <a:pPr/>
              <a:t>12/1/2023</a:t>
            </a:fld>
            <a:endParaRPr lang="en-US" dirty="0"/>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dirty="0"/>
          </a:p>
        </p:txBody>
      </p:sp>
      <p:sp>
        <p:nvSpPr>
          <p:cNvPr id="7"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sp>
        <p:nvSpPr>
          <p:cNvPr id="14" name="Title 1"/>
          <p:cNvSpPr>
            <a:spLocks noGrp="1"/>
          </p:cNvSpPr>
          <p:nvPr>
            <p:ph type="title"/>
          </p:nvPr>
        </p:nvSpPr>
        <p:spPr>
          <a:xfrm>
            <a:off x="1371600" y="870860"/>
            <a:ext cx="9601200" cy="829157"/>
          </a:xfrm>
          <a:prstGeom prst="rect">
            <a:avLst/>
          </a:prstGeom>
        </p:spPr>
        <p:txBody>
          <a:bodyPr/>
          <a:lstStyle>
            <a:lvl1pPr>
              <a:defRPr b="1">
                <a:solidFill>
                  <a:srgbClr val="101D49"/>
                </a:solidFill>
              </a:defRPr>
            </a:lvl1pPr>
          </a:lstStyle>
          <a:p>
            <a:r>
              <a:rPr lang="en-US" dirty="0"/>
              <a:t>Click to edit Master title style</a:t>
            </a: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206853" y="5620408"/>
            <a:ext cx="1985147" cy="951961"/>
          </a:xfrm>
          <a:prstGeom prst="rect">
            <a:avLst/>
          </a:prstGeom>
        </p:spPr>
      </p:pic>
    </p:spTree>
    <p:extLst>
      <p:ext uri="{BB962C8B-B14F-4D97-AF65-F5344CB8AC3E}">
        <p14:creationId xmlns:p14="http://schemas.microsoft.com/office/powerpoint/2010/main" val="1035231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Title Only">
    <p:bg>
      <p:bgPr>
        <a:solidFill>
          <a:srgbClr val="101D49"/>
        </a:solidFill>
        <a:effectLst/>
      </p:bgPr>
    </p:bg>
    <p:spTree>
      <p:nvGrpSpPr>
        <p:cNvPr id="1" name=""/>
        <p:cNvGrpSpPr/>
        <p:nvPr/>
      </p:nvGrpSpPr>
      <p:grpSpPr>
        <a:xfrm>
          <a:off x="0" y="0"/>
          <a:ext cx="0" cy="0"/>
          <a:chOff x="0" y="0"/>
          <a:chExt cx="0" cy="0"/>
        </a:xfrm>
      </p:grpSpPr>
      <p:sp>
        <p:nvSpPr>
          <p:cNvPr id="8" name="Rectangle 7"/>
          <p:cNvSpPr/>
          <p:nvPr userDrawn="1"/>
        </p:nvSpPr>
        <p:spPr>
          <a:xfrm>
            <a:off x="3" y="685804"/>
            <a:ext cx="10972799" cy="10442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 name="Date Placeholder 2"/>
          <p:cNvSpPr>
            <a:spLocks noGrp="1"/>
          </p:cNvSpPr>
          <p:nvPr>
            <p:ph type="dt" sz="half" idx="10"/>
          </p:nvPr>
        </p:nvSpPr>
        <p:spPr/>
        <p:txBody>
          <a:bodyPr/>
          <a:lstStyle>
            <a:lvl1pPr>
              <a:defRPr>
                <a:solidFill>
                  <a:schemeClr val="bg1"/>
                </a:solidFill>
              </a:defRPr>
            </a:lvl1pPr>
          </a:lstStyle>
          <a:p>
            <a:fld id="{52C61527-A03E-4679-86A1-0D1184037993}" type="datetimeFigureOut">
              <a:rPr lang="en-US" smtClean="0"/>
              <a:pPr/>
              <a:t>12/1/2023</a:t>
            </a:fld>
            <a:endParaRPr lang="en-US" dirty="0"/>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dirty="0"/>
          </a:p>
        </p:txBody>
      </p:sp>
      <p:sp>
        <p:nvSpPr>
          <p:cNvPr id="7"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sp>
        <p:nvSpPr>
          <p:cNvPr id="14" name="Title 1"/>
          <p:cNvSpPr>
            <a:spLocks noGrp="1"/>
          </p:cNvSpPr>
          <p:nvPr>
            <p:ph type="title"/>
          </p:nvPr>
        </p:nvSpPr>
        <p:spPr>
          <a:xfrm>
            <a:off x="1371600" y="870860"/>
            <a:ext cx="9601200" cy="829157"/>
          </a:xfrm>
          <a:prstGeom prst="rect">
            <a:avLst/>
          </a:prstGeom>
        </p:spPr>
        <p:txBody>
          <a:bodyPr/>
          <a:lstStyle>
            <a:lvl1pPr>
              <a:defRPr b="1">
                <a:solidFill>
                  <a:srgbClr val="101D49"/>
                </a:solidFill>
              </a:defRPr>
            </a:lvl1pPr>
          </a:lstStyle>
          <a:p>
            <a:r>
              <a:rPr lang="en-US" dirty="0"/>
              <a:t>Click to edit Master title style</a:t>
            </a:r>
          </a:p>
        </p:txBody>
      </p:sp>
      <p:graphicFrame>
        <p:nvGraphicFramePr>
          <p:cNvPr id="2" name="Diagram 1"/>
          <p:cNvGraphicFramePr/>
          <p:nvPr userDrawn="1">
            <p:extLst>
              <p:ext uri="{D42A27DB-BD31-4B8C-83A1-F6EECF244321}">
                <p14:modId xmlns:p14="http://schemas.microsoft.com/office/powerpoint/2010/main" val="3936289070"/>
              </p:ext>
            </p:extLst>
          </p:nvPr>
        </p:nvGraphicFramePr>
        <p:xfrm>
          <a:off x="657658" y="1885069"/>
          <a:ext cx="10392228" cy="42232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p:cNvPicPr>
            <a:picLocks noChangeAspect="1"/>
          </p:cNvPicPr>
          <p:nvPr userDrawn="1"/>
        </p:nvPicPr>
        <p:blipFill>
          <a:blip r:embed="rId7" cstate="print">
            <a:biLevel thresh="25000"/>
            <a:extLst>
              <a:ext uri="{28A0092B-C50C-407E-A947-70E740481C1C}">
                <a14:useLocalDpi xmlns:a14="http://schemas.microsoft.com/office/drawing/2010/main" val="0"/>
              </a:ext>
            </a:extLst>
          </a:blip>
          <a:stretch>
            <a:fillRect/>
          </a:stretch>
        </p:blipFill>
        <p:spPr>
          <a:xfrm>
            <a:off x="1326995" y="2124299"/>
            <a:ext cx="1171639" cy="1171639"/>
          </a:xfrm>
          <a:prstGeom prst="rect">
            <a:avLst/>
          </a:prstGeom>
        </p:spPr>
      </p:pic>
      <p:pic>
        <p:nvPicPr>
          <p:cNvPr id="11" name="Picture 10"/>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3176775" y="2031578"/>
            <a:ext cx="1329564" cy="1357072"/>
          </a:xfrm>
          <a:prstGeom prst="rect">
            <a:avLst/>
          </a:prstGeom>
        </p:spPr>
      </p:pic>
      <p:pic>
        <p:nvPicPr>
          <p:cNvPr id="12" name="Picture 11"/>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4773572" y="1673400"/>
            <a:ext cx="2073435" cy="2073435"/>
          </a:xfrm>
          <a:prstGeom prst="rect">
            <a:avLst/>
          </a:prstGeom>
        </p:spPr>
      </p:pic>
      <p:pic>
        <p:nvPicPr>
          <p:cNvPr id="16" name="Picture 15"/>
          <p:cNvPicPr>
            <a:picLocks noChangeAspect="1"/>
          </p:cNvPicPr>
          <p:nvPr userDrawn="1"/>
        </p:nvPicPr>
        <p:blipFill rotWithShape="1">
          <a:blip r:embed="rId10" cstate="print">
            <a:biLevel thresh="25000"/>
            <a:extLst>
              <a:ext uri="{28A0092B-C50C-407E-A947-70E740481C1C}">
                <a14:useLocalDpi xmlns:a14="http://schemas.microsoft.com/office/drawing/2010/main" val="0"/>
              </a:ext>
            </a:extLst>
          </a:blip>
          <a:srcRect l="42370" t="69524" r="38265"/>
          <a:stretch/>
        </p:blipFill>
        <p:spPr>
          <a:xfrm>
            <a:off x="9363605" y="2124299"/>
            <a:ext cx="885371" cy="1393379"/>
          </a:xfrm>
          <a:prstGeom prst="rect">
            <a:avLst/>
          </a:prstGeom>
        </p:spPr>
      </p:pic>
      <p:pic>
        <p:nvPicPr>
          <p:cNvPr id="17" name="Picture 16"/>
          <p:cNvPicPr>
            <a:picLocks noChangeAspect="1"/>
          </p:cNvPicPr>
          <p:nvPr userDrawn="1"/>
        </p:nvPicPr>
        <p:blipFill rotWithShape="1">
          <a:blip r:embed="rId11" cstate="print">
            <a:biLevel thresh="25000"/>
            <a:extLst>
              <a:ext uri="{28A0092B-C50C-407E-A947-70E740481C1C}">
                <a14:useLocalDpi xmlns:a14="http://schemas.microsoft.com/office/drawing/2010/main" val="0"/>
              </a:ext>
            </a:extLst>
          </a:blip>
          <a:srcRect l="2426" t="35124" r="49321" b="29956"/>
          <a:stretch/>
        </p:blipFill>
        <p:spPr>
          <a:xfrm>
            <a:off x="7034884" y="2237877"/>
            <a:ext cx="1595944" cy="1154959"/>
          </a:xfrm>
          <a:prstGeom prst="rect">
            <a:avLst/>
          </a:prstGeom>
        </p:spPr>
      </p:pic>
      <p:sp>
        <p:nvSpPr>
          <p:cNvPr id="21" name="Text Placeholder 20"/>
          <p:cNvSpPr>
            <a:spLocks noGrp="1"/>
          </p:cNvSpPr>
          <p:nvPr>
            <p:ph type="body" sz="quarter" idx="13" hasCustomPrompt="1"/>
          </p:nvPr>
        </p:nvSpPr>
        <p:spPr>
          <a:xfrm>
            <a:off x="1114301" y="3640624"/>
            <a:ext cx="1597025" cy="2467685"/>
          </a:xfrm>
        </p:spPr>
        <p:txBody>
          <a:bodyPr>
            <a:normAutofit/>
          </a:bodyPr>
          <a:lstStyle>
            <a:lvl1pPr marL="0" indent="0">
              <a:buNone/>
              <a:defRPr sz="2400">
                <a:solidFill>
                  <a:schemeClr val="bg1"/>
                </a:solidFill>
              </a:defRPr>
            </a:lvl1pPr>
          </a:lstStyle>
          <a:p>
            <a:pPr lvl="0"/>
            <a:r>
              <a:rPr lang="en-US" dirty="0"/>
              <a:t>[Text]</a:t>
            </a:r>
          </a:p>
        </p:txBody>
      </p:sp>
      <p:sp>
        <p:nvSpPr>
          <p:cNvPr id="22" name="Text Placeholder 20"/>
          <p:cNvSpPr>
            <a:spLocks noGrp="1"/>
          </p:cNvSpPr>
          <p:nvPr>
            <p:ph type="body" sz="quarter" idx="14" hasCustomPrompt="1"/>
          </p:nvPr>
        </p:nvSpPr>
        <p:spPr>
          <a:xfrm>
            <a:off x="3042537" y="3641018"/>
            <a:ext cx="1597025" cy="2467685"/>
          </a:xfrm>
        </p:spPr>
        <p:txBody>
          <a:bodyPr>
            <a:normAutofit/>
          </a:bodyPr>
          <a:lstStyle>
            <a:lvl1pPr marL="0" indent="0">
              <a:buNone/>
              <a:defRPr sz="2400">
                <a:solidFill>
                  <a:schemeClr val="bg1"/>
                </a:solidFill>
              </a:defRPr>
            </a:lvl1pPr>
          </a:lstStyle>
          <a:p>
            <a:pPr lvl="0"/>
            <a:r>
              <a:rPr lang="en-US" dirty="0"/>
              <a:t>[Text]</a:t>
            </a:r>
          </a:p>
        </p:txBody>
      </p:sp>
      <p:sp>
        <p:nvSpPr>
          <p:cNvPr id="23" name="Text Placeholder 20"/>
          <p:cNvSpPr>
            <a:spLocks noGrp="1"/>
          </p:cNvSpPr>
          <p:nvPr>
            <p:ph type="body" sz="quarter" idx="15" hasCustomPrompt="1"/>
          </p:nvPr>
        </p:nvSpPr>
        <p:spPr>
          <a:xfrm>
            <a:off x="5039117" y="3640624"/>
            <a:ext cx="1597025" cy="2467685"/>
          </a:xfrm>
        </p:spPr>
        <p:txBody>
          <a:bodyPr>
            <a:normAutofit/>
          </a:bodyPr>
          <a:lstStyle>
            <a:lvl1pPr marL="0" indent="0">
              <a:buNone/>
              <a:defRPr sz="2400">
                <a:solidFill>
                  <a:schemeClr val="bg1"/>
                </a:solidFill>
              </a:defRPr>
            </a:lvl1pPr>
          </a:lstStyle>
          <a:p>
            <a:pPr lvl="0"/>
            <a:r>
              <a:rPr lang="en-US" dirty="0"/>
              <a:t>[Text]</a:t>
            </a:r>
          </a:p>
        </p:txBody>
      </p:sp>
      <p:sp>
        <p:nvSpPr>
          <p:cNvPr id="24" name="Text Placeholder 20"/>
          <p:cNvSpPr>
            <a:spLocks noGrp="1"/>
          </p:cNvSpPr>
          <p:nvPr>
            <p:ph type="body" sz="quarter" idx="16" hasCustomPrompt="1"/>
          </p:nvPr>
        </p:nvSpPr>
        <p:spPr>
          <a:xfrm>
            <a:off x="7033806" y="3640624"/>
            <a:ext cx="1597025" cy="2467685"/>
          </a:xfrm>
        </p:spPr>
        <p:txBody>
          <a:bodyPr>
            <a:normAutofit/>
          </a:bodyPr>
          <a:lstStyle>
            <a:lvl1pPr marL="0" indent="0">
              <a:buNone/>
              <a:defRPr sz="2400">
                <a:solidFill>
                  <a:schemeClr val="bg1"/>
                </a:solidFill>
              </a:defRPr>
            </a:lvl1pPr>
          </a:lstStyle>
          <a:p>
            <a:pPr lvl="0"/>
            <a:r>
              <a:rPr lang="en-US" dirty="0"/>
              <a:t>[Text]</a:t>
            </a:r>
          </a:p>
        </p:txBody>
      </p:sp>
      <p:sp>
        <p:nvSpPr>
          <p:cNvPr id="25" name="Text Placeholder 20"/>
          <p:cNvSpPr>
            <a:spLocks noGrp="1"/>
          </p:cNvSpPr>
          <p:nvPr>
            <p:ph type="body" sz="quarter" idx="17" hasCustomPrompt="1"/>
          </p:nvPr>
        </p:nvSpPr>
        <p:spPr>
          <a:xfrm>
            <a:off x="9007778" y="3640624"/>
            <a:ext cx="1597025" cy="2467685"/>
          </a:xfrm>
        </p:spPr>
        <p:txBody>
          <a:bodyPr>
            <a:normAutofit/>
          </a:bodyPr>
          <a:lstStyle>
            <a:lvl1pPr marL="0" indent="0">
              <a:buNone/>
              <a:defRPr sz="2400">
                <a:solidFill>
                  <a:schemeClr val="bg1"/>
                </a:solidFill>
              </a:defRPr>
            </a:lvl1pPr>
          </a:lstStyle>
          <a:p>
            <a:pPr lvl="0"/>
            <a:r>
              <a:rPr lang="en-US" dirty="0"/>
              <a:t>[Text]</a:t>
            </a:r>
          </a:p>
        </p:txBody>
      </p:sp>
      <p:pic>
        <p:nvPicPr>
          <p:cNvPr id="19" name="Picture 18"/>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0206853" y="5620408"/>
            <a:ext cx="1985147" cy="951961"/>
          </a:xfrm>
          <a:prstGeom prst="rect">
            <a:avLst/>
          </a:prstGeom>
        </p:spPr>
      </p:pic>
    </p:spTree>
    <p:extLst>
      <p:ext uri="{BB962C8B-B14F-4D97-AF65-F5344CB8AC3E}">
        <p14:creationId xmlns:p14="http://schemas.microsoft.com/office/powerpoint/2010/main" val="11776462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
        <p:cNvGrpSpPr/>
        <p:nvPr/>
      </p:nvGrpSpPr>
      <p:grpSpPr>
        <a:xfrm>
          <a:off x="0" y="0"/>
          <a:ext cx="0" cy="0"/>
          <a:chOff x="0" y="0"/>
          <a:chExt cx="0" cy="0"/>
        </a:xfrm>
      </p:grpSpPr>
      <p:sp>
        <p:nvSpPr>
          <p:cNvPr id="11" name="Rectangle 10"/>
          <p:cNvSpPr/>
          <p:nvPr userDrawn="1"/>
        </p:nvSpPr>
        <p:spPr>
          <a:xfrm>
            <a:off x="400285" y="410818"/>
            <a:ext cx="11390915" cy="6042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bg1"/>
                </a:solidFill>
              </a:defRPr>
            </a:lvl1pPr>
          </a:lstStyle>
          <a:p>
            <a:fld id="{52C61527-A03E-4679-86A1-0D1184037993}" type="datetimeFigureOut">
              <a:rPr lang="en-US" smtClean="0"/>
              <a:pPr/>
              <a:t>12/1/2023</a:t>
            </a:fld>
            <a:endParaRPr lang="en-US" dirty="0"/>
          </a:p>
        </p:txBody>
      </p:sp>
      <p:sp>
        <p:nvSpPr>
          <p:cNvPr id="5" name="Footer Placeholder 4"/>
          <p:cNvSpPr>
            <a:spLocks noGrp="1"/>
          </p:cNvSpPr>
          <p:nvPr>
            <p:ph type="ftr" sz="quarter" idx="3"/>
          </p:nvPr>
        </p:nvSpPr>
        <p:spPr>
          <a:xfrm>
            <a:off x="2893566" y="6453386"/>
            <a:ext cx="6280831" cy="404614"/>
          </a:xfrm>
          <a:prstGeom prst="rect">
            <a:avLst/>
          </a:prstGeom>
        </p:spPr>
        <p:txBody>
          <a:bodyPr vert="horz" lIns="91440" tIns="45720" rIns="91440" bIns="45720" rtlCol="0" anchor="ctr"/>
          <a:lstStyle>
            <a:lvl1pPr algn="l">
              <a:defRPr sz="1200" baseline="0">
                <a:solidFill>
                  <a:schemeClr val="bg1"/>
                </a:solidFill>
              </a:defRPr>
            </a:lvl1pPr>
          </a:lstStyle>
          <a:p>
            <a:endParaRPr lang="en-US" dirty="0"/>
          </a:p>
        </p:txBody>
      </p:sp>
      <p:sp>
        <p:nvSpPr>
          <p:cNvPr id="8" name="Slide Number Placeholder 6"/>
          <p:cNvSpPr>
            <a:spLocks noGrp="1"/>
          </p:cNvSpPr>
          <p:nvPr>
            <p:ph type="sldNum" sz="quarter" idx="4"/>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sp>
        <p:nvSpPr>
          <p:cNvPr id="12" name="Title 1"/>
          <p:cNvSpPr txBox="1">
            <a:spLocks/>
          </p:cNvSpPr>
          <p:nvPr userDrawn="1"/>
        </p:nvSpPr>
        <p:spPr>
          <a:xfrm>
            <a:off x="1371600" y="870860"/>
            <a:ext cx="9601200" cy="829157"/>
          </a:xfrm>
          <a:prstGeom prst="rect">
            <a:avLst/>
          </a:prstGeom>
        </p:spPr>
        <p:txBody>
          <a:bodyPr/>
          <a:lstStyle>
            <a:lvl1pPr algn="l" defTabSz="914400" rtl="0" eaLnBrk="1" latinLnBrk="0" hangingPunct="1">
              <a:lnSpc>
                <a:spcPct val="89000"/>
              </a:lnSpc>
              <a:spcBef>
                <a:spcPct val="0"/>
              </a:spcBef>
              <a:buNone/>
              <a:defRPr sz="4400" b="1" kern="1200" baseline="0">
                <a:solidFill>
                  <a:srgbClr val="101D49"/>
                </a:solidFill>
                <a:latin typeface="+mj-lt"/>
                <a:ea typeface="+mj-ea"/>
                <a:cs typeface="+mj-cs"/>
              </a:defRPr>
            </a:lvl1pPr>
          </a:lstStyle>
          <a:p>
            <a:r>
              <a:rPr lang="en-US" sz="4400" dirty="0"/>
              <a:t>Click to edit Master title style</a:t>
            </a:r>
          </a:p>
        </p:txBody>
      </p:sp>
      <p:sp>
        <p:nvSpPr>
          <p:cNvPr id="13" name="Freeform 6"/>
          <p:cNvSpPr/>
          <p:nvPr userDrawn="1"/>
        </p:nvSpPr>
        <p:spPr bwMode="auto">
          <a:xfrm flipH="1" flipV="1">
            <a:off x="1113173" y="591262"/>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4" name="Freeform 6"/>
          <p:cNvSpPr/>
          <p:nvPr userDrawn="1"/>
        </p:nvSpPr>
        <p:spPr bwMode="auto">
          <a:xfrm rot="10800000" flipH="1" flipV="1">
            <a:off x="10587818" y="1034724"/>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pic>
        <p:nvPicPr>
          <p:cNvPr id="15" name="Picture 14"/>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10377555" y="5226795"/>
            <a:ext cx="1562816" cy="1562072"/>
          </a:xfrm>
          <a:prstGeom prst="rect">
            <a:avLst/>
          </a:prstGeom>
        </p:spPr>
      </p:pic>
    </p:spTree>
    <p:extLst>
      <p:ext uri="{BB962C8B-B14F-4D97-AF65-F5344CB8AC3E}">
        <p14:creationId xmlns:p14="http://schemas.microsoft.com/office/powerpoint/2010/main" val="3698954984"/>
      </p:ext>
    </p:extLst>
  </p:cSld>
  <p:clrMap bg1="lt1" tx1="dk1" bg2="lt2" tx2="dk2" accent1="accent1" accent2="accent2" accent3="accent3" accent4="accent4" accent5="accent5" accent6="accent6" hlink="hlink" folHlink="folHlink"/>
  <p:sldLayoutIdLst>
    <p:sldLayoutId id="2147483661" r:id="rId1"/>
    <p:sldLayoutId id="2147483669" r:id="rId2"/>
    <p:sldLayoutId id="2147483670" r:id="rId3"/>
    <p:sldLayoutId id="2147483662" r:id="rId4"/>
    <p:sldLayoutId id="2147483665" r:id="rId5"/>
    <p:sldLayoutId id="2147483666" r:id="rId6"/>
    <p:sldLayoutId id="2147483671" r:id="rId7"/>
  </p:sldLayoutIdLst>
  <p:txStyles>
    <p:titleStyle>
      <a:lvl1pPr algn="l" defTabSz="914377" rtl="0" eaLnBrk="1" latinLnBrk="0" hangingPunct="1">
        <a:lnSpc>
          <a:spcPct val="89000"/>
        </a:lnSpc>
        <a:spcBef>
          <a:spcPct val="0"/>
        </a:spcBef>
        <a:buNone/>
        <a:defRPr sz="4400" kern="1200" baseline="0">
          <a:solidFill>
            <a:srgbClr val="101D49"/>
          </a:solidFill>
          <a:latin typeface="+mj-lt"/>
          <a:ea typeface="+mj-ea"/>
          <a:cs typeface="+mj-cs"/>
        </a:defRPr>
      </a:lvl1pPr>
    </p:titleStyle>
    <p:bodyStyle>
      <a:lvl1pPr marL="384038" indent="-384038" algn="l" defTabSz="914377"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377" indent="-384038" algn="l" defTabSz="914377"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566" indent="-384038" algn="l" defTabSz="914377"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754" indent="-384038" algn="l" defTabSz="914377"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5943" indent="-384038" algn="l" defTabSz="914377"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131" indent="-384038" algn="l" defTabSz="914377"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320"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509"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697"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68" userDrawn="1">
          <p15:clr>
            <a:srgbClr val="F26B43"/>
          </p15:clr>
        </p15:guide>
        <p15:guide id="2" orient="horz" pos="1440" userDrawn="1">
          <p15:clr>
            <a:srgbClr val="F26B43"/>
          </p15:clr>
        </p15:guide>
        <p15:guide id="3" orient="horz" pos="3696" userDrawn="1">
          <p15:clr>
            <a:srgbClr val="F26B43"/>
          </p15:clr>
        </p15:guide>
        <p15:guide id="4" orient="horz" pos="432" userDrawn="1">
          <p15:clr>
            <a:srgbClr val="F26B43"/>
          </p15:clr>
        </p15:guide>
        <p15:guide id="5" orient="horz" pos="1512" userDrawn="1">
          <p15:clr>
            <a:srgbClr val="F26B43"/>
          </p15:clr>
        </p15:guide>
        <p15:guide id="6" pos="6912" userDrawn="1">
          <p15:clr>
            <a:srgbClr val="F26B43"/>
          </p15:clr>
        </p15:guide>
        <p15:guide id="7" pos="936" userDrawn="1">
          <p15:clr>
            <a:srgbClr val="F26B43"/>
          </p15:clr>
        </p15:guide>
        <p15:guide id="8" pos="864"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hyperlink" Target="mailto:idoareferences@idoa.in.gov" TargetMode="Externa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hyperlink" Target="https://appengine.egov.com/apps/in/procurement" TargetMode="External"/><Relationship Id="rId2" Type="http://schemas.openxmlformats.org/officeDocument/2006/relationships/notesSlide" Target="../notesSlides/notesSlide13.xml"/><Relationship Id="rId1" Type="http://schemas.openxmlformats.org/officeDocument/2006/relationships/slideLayout" Target="../slideLayouts/slideLayout4.xml"/><Relationship Id="rId5" Type="http://schemas.openxmlformats.org/officeDocument/2006/relationships/hyperlink" Target="https://www.in.gov/idoa/procurement/supplier-resource-center/requirements-to-do-business-with-the-state/bidder-profile-registration/" TargetMode="External"/><Relationship Id="rId4" Type="http://schemas.openxmlformats.org/officeDocument/2006/relationships/hyperlink" Target="https://www.in.gov/idoa/procurement/current-business-opportunities/" TargetMode="External"/></Relationships>
</file>

<file path=ppt/slides/_rels/slide26.xml.rels><?xml version="1.0" encoding="UTF-8" standalone="yes"?>
<Relationships xmlns="http://schemas.openxmlformats.org/package/2006/relationships"><Relationship Id="rId2" Type="http://schemas.openxmlformats.org/officeDocument/2006/relationships/hyperlink" Target="mailto:rfp@idoa.in.gov" TargetMode="Externa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mailto:tdeaton@idoa.in.gov"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
        <p:cNvGrpSpPr/>
        <p:nvPr/>
      </p:nvGrpSpPr>
      <p:grpSpPr>
        <a:xfrm>
          <a:off x="0" y="0"/>
          <a:ext cx="0" cy="0"/>
          <a:chOff x="0" y="0"/>
          <a:chExt cx="0" cy="0"/>
        </a:xfrm>
      </p:grpSpPr>
      <p:sp>
        <p:nvSpPr>
          <p:cNvPr id="5" name="Title 4"/>
          <p:cNvSpPr>
            <a:spLocks noGrp="1"/>
          </p:cNvSpPr>
          <p:nvPr>
            <p:ph type="ctrTitle"/>
          </p:nvPr>
        </p:nvSpPr>
        <p:spPr>
          <a:xfrm>
            <a:off x="1887834" y="1163598"/>
            <a:ext cx="8361229" cy="4543864"/>
          </a:xfrm>
        </p:spPr>
        <p:txBody>
          <a:bodyPr/>
          <a:lstStyle/>
          <a:p>
            <a:r>
              <a:rPr lang="en-US" sz="2800" b="1" dirty="0">
                <a:latin typeface="Times New Roman" panose="02020603050405020304" pitchFamily="18" charset="0"/>
                <a:cs typeface="Times New Roman" panose="02020603050405020304" pitchFamily="18" charset="0"/>
              </a:rPr>
              <a:t>Request for Service 24-77904</a:t>
            </a:r>
            <a:br>
              <a:rPr lang="en-US" sz="2800" b="1" dirty="0">
                <a:latin typeface="Times New Roman" panose="02020603050405020304" pitchFamily="18" charset="0"/>
                <a:cs typeface="Times New Roman" panose="02020603050405020304" pitchFamily="18" charset="0"/>
              </a:rPr>
            </a:br>
            <a:r>
              <a:rPr lang="en-US" sz="2000" b="1" dirty="0">
                <a:latin typeface="Times New Roman" panose="02020603050405020304" pitchFamily="18" charset="0"/>
                <a:cs typeface="Times New Roman" panose="02020603050405020304" pitchFamily="18" charset="0"/>
              </a:rPr>
              <a:t>Pre-ETs</a:t>
            </a:r>
            <a:br>
              <a:rPr lang="en-US" sz="2000" b="1" dirty="0">
                <a:latin typeface="Times New Roman" panose="02020603050405020304" pitchFamily="18" charset="0"/>
                <a:cs typeface="Times New Roman" panose="02020603050405020304" pitchFamily="18" charset="0"/>
              </a:rPr>
            </a:br>
            <a:r>
              <a:rPr lang="en-US" sz="2000" b="1" dirty="0">
                <a:latin typeface="Times New Roman" panose="02020603050405020304" pitchFamily="18" charset="0"/>
                <a:cs typeface="Times New Roman" panose="02020603050405020304" pitchFamily="18" charset="0"/>
              </a:rPr>
              <a:t>Indiana Department of Administration</a:t>
            </a:r>
            <a:br>
              <a:rPr lang="en-US" sz="2000" b="1" dirty="0">
                <a:latin typeface="Times New Roman" panose="02020603050405020304" pitchFamily="18" charset="0"/>
                <a:cs typeface="Times New Roman" panose="02020603050405020304" pitchFamily="18" charset="0"/>
              </a:rPr>
            </a:br>
            <a:r>
              <a:rPr lang="en-US" sz="2000" b="1" dirty="0">
                <a:latin typeface="Times New Roman" panose="02020603050405020304" pitchFamily="18" charset="0"/>
                <a:cs typeface="Times New Roman" panose="02020603050405020304" pitchFamily="18" charset="0"/>
              </a:rPr>
              <a:t>On Behalf Of</a:t>
            </a:r>
            <a:br>
              <a:rPr lang="en-US" sz="2000" b="1" dirty="0">
                <a:latin typeface="Times New Roman" panose="02020603050405020304" pitchFamily="18" charset="0"/>
                <a:cs typeface="Times New Roman" panose="02020603050405020304" pitchFamily="18" charset="0"/>
              </a:rPr>
            </a:br>
            <a:r>
              <a:rPr lang="en-US" sz="1800" b="1" dirty="0">
                <a:effectLst/>
                <a:latin typeface="Garamond" panose="02020404030301010803" pitchFamily="18" charset="0"/>
                <a:ea typeface="Calibri" panose="020F0502020204030204" pitchFamily="34" charset="0"/>
                <a:cs typeface="Times New Roman" panose="02020603050405020304" pitchFamily="18" charset="0"/>
              </a:rPr>
              <a:t>Indiana Division of Disability and Rehabilitative Services (DDRS)</a:t>
            </a:r>
            <a:br>
              <a:rPr lang="en-US" sz="1800" dirty="0">
                <a:effectLst/>
                <a:latin typeface="Courier"/>
                <a:ea typeface="Times New Roman" panose="02020603050405020304" pitchFamily="18" charset="0"/>
                <a:cs typeface="Courier"/>
              </a:rPr>
            </a:br>
            <a:br>
              <a:rPr lang="en-US" sz="2000" b="1" dirty="0">
                <a:latin typeface="Times New Roman" panose="02020603050405020304" pitchFamily="18" charset="0"/>
                <a:cs typeface="Times New Roman" panose="02020603050405020304" pitchFamily="18" charset="0"/>
              </a:rPr>
            </a:br>
            <a:r>
              <a:rPr lang="en-US" sz="2000" b="1" dirty="0">
                <a:latin typeface="Times New Roman" panose="02020603050405020304" pitchFamily="18" charset="0"/>
                <a:cs typeface="Times New Roman" panose="02020603050405020304" pitchFamily="18" charset="0"/>
              </a:rPr>
              <a:t>Pre-Proposal Conference</a:t>
            </a:r>
            <a:br>
              <a:rPr lang="en-US" sz="2000" b="1" dirty="0">
                <a:latin typeface="Times New Roman" panose="02020603050405020304" pitchFamily="18" charset="0"/>
                <a:cs typeface="Times New Roman" panose="02020603050405020304" pitchFamily="18" charset="0"/>
              </a:rPr>
            </a:br>
            <a:br>
              <a:rPr lang="en-US" sz="2000" b="1" dirty="0">
                <a:latin typeface="Times New Roman" panose="02020603050405020304" pitchFamily="18" charset="0"/>
                <a:cs typeface="Times New Roman" panose="02020603050405020304" pitchFamily="18" charset="0"/>
              </a:rPr>
            </a:br>
            <a:r>
              <a:rPr lang="en-US" sz="2000" b="1" dirty="0">
                <a:latin typeface="Times New Roman" panose="02020603050405020304" pitchFamily="18" charset="0"/>
                <a:cs typeface="Times New Roman" panose="02020603050405020304" pitchFamily="18" charset="0"/>
              </a:rPr>
              <a:t>December 1, 2023</a:t>
            </a:r>
            <a:br>
              <a:rPr lang="en-US" sz="2000" b="1" dirty="0">
                <a:latin typeface="Times New Roman" panose="02020603050405020304" pitchFamily="18" charset="0"/>
                <a:cs typeface="Times New Roman" panose="02020603050405020304" pitchFamily="18" charset="0"/>
              </a:rPr>
            </a:br>
            <a:br>
              <a:rPr lang="en-US" sz="2000" b="1" dirty="0">
                <a:latin typeface="Times New Roman" panose="02020603050405020304" pitchFamily="18" charset="0"/>
                <a:cs typeface="Times New Roman" panose="02020603050405020304" pitchFamily="18" charset="0"/>
              </a:rPr>
            </a:br>
            <a:r>
              <a:rPr lang="en-US" sz="2000" b="1" dirty="0">
                <a:latin typeface="Times New Roman" panose="02020603050405020304" pitchFamily="18" charset="0"/>
                <a:cs typeface="Times New Roman" panose="02020603050405020304" pitchFamily="18" charset="0"/>
              </a:rPr>
              <a:t>Teresa Deaton-Reese</a:t>
            </a:r>
            <a:br>
              <a:rPr lang="en-US" sz="2000" b="1" dirty="0">
                <a:latin typeface="Garamond" panose="02020404030301010803" pitchFamily="18" charset="0"/>
                <a:cs typeface="Calibri" pitchFamily="34" charset="0"/>
              </a:rPr>
            </a:br>
            <a:r>
              <a:rPr lang="en-US" sz="2000" b="1" dirty="0">
                <a:latin typeface="Times New Roman" panose="02020603050405020304" pitchFamily="18" charset="0"/>
                <a:cs typeface="Times New Roman" panose="02020603050405020304" pitchFamily="18" charset="0"/>
              </a:rPr>
              <a:t>IDOA/Procurement Division</a:t>
            </a:r>
          </a:p>
        </p:txBody>
      </p:sp>
    </p:spTree>
    <p:extLst>
      <p:ext uri="{BB962C8B-B14F-4D97-AF65-F5344CB8AC3E}">
        <p14:creationId xmlns:p14="http://schemas.microsoft.com/office/powerpoint/2010/main" val="15494268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381296" y="758960"/>
            <a:ext cx="9601200" cy="829157"/>
          </a:xfrm>
        </p:spPr>
        <p:txBody>
          <a:bodyPr/>
          <a:lstStyle/>
          <a:p>
            <a:r>
              <a:rPr lang="en-US" sz="4000" dirty="0">
                <a:latin typeface="Times New Roman" panose="02020603050405020304" pitchFamily="18" charset="0"/>
                <a:cs typeface="Times New Roman" panose="02020603050405020304" pitchFamily="18" charset="0"/>
              </a:rPr>
              <a:t>Key Dates</a:t>
            </a: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1841306014"/>
              </p:ext>
            </p:extLst>
          </p:nvPr>
        </p:nvGraphicFramePr>
        <p:xfrm>
          <a:off x="1381296" y="1442786"/>
          <a:ext cx="9083504" cy="4458621"/>
        </p:xfrm>
        <a:graphic>
          <a:graphicData uri="http://schemas.openxmlformats.org/drawingml/2006/table">
            <a:tbl>
              <a:tblPr firstRow="1" bandRow="1">
                <a:tableStyleId>{5C22544A-7EE6-4342-B048-85BDC9FD1C3A}</a:tableStyleId>
              </a:tblPr>
              <a:tblGrid>
                <a:gridCol w="6192273">
                  <a:extLst>
                    <a:ext uri="{9D8B030D-6E8A-4147-A177-3AD203B41FA5}">
                      <a16:colId xmlns:a16="http://schemas.microsoft.com/office/drawing/2014/main" val="20000"/>
                    </a:ext>
                  </a:extLst>
                </a:gridCol>
                <a:gridCol w="2891231">
                  <a:extLst>
                    <a:ext uri="{9D8B030D-6E8A-4147-A177-3AD203B41FA5}">
                      <a16:colId xmlns:a16="http://schemas.microsoft.com/office/drawing/2014/main" val="20001"/>
                    </a:ext>
                  </a:extLst>
                </a:gridCol>
              </a:tblGrid>
              <a:tr h="0">
                <a:tc>
                  <a:txBody>
                    <a:bodyPr/>
                    <a:lstStyle/>
                    <a:p>
                      <a:pPr marL="0" marR="0" algn="ctr">
                        <a:spcBef>
                          <a:spcPts val="0"/>
                        </a:spcBef>
                        <a:spcAft>
                          <a:spcPts val="0"/>
                        </a:spcAft>
                      </a:pPr>
                      <a:r>
                        <a:rPr lang="en-US" sz="1350" b="1"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Activity</a:t>
                      </a:r>
                      <a:endParaRPr lang="en-US" sz="135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marR="0" algn="ctr">
                        <a:spcBef>
                          <a:spcPts val="0"/>
                        </a:spcBef>
                        <a:spcAft>
                          <a:spcPts val="0"/>
                        </a:spcAft>
                      </a:pPr>
                      <a:r>
                        <a:rPr lang="en-US" sz="135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Date</a:t>
                      </a:r>
                      <a:endParaRPr lang="en-US" sz="13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10001"/>
                  </a:ext>
                </a:extLst>
              </a:tr>
              <a:tr h="489060">
                <a:tc>
                  <a:txBody>
                    <a:bodyPr/>
                    <a:lstStyle/>
                    <a:p>
                      <a:pPr marL="0" marR="0" algn="l" defTabSz="914377" rtl="0" eaLnBrk="1" latinLnBrk="0" hangingPunct="1">
                        <a:spcBef>
                          <a:spcPts val="0"/>
                        </a:spcBef>
                        <a:spcAft>
                          <a:spcPts val="0"/>
                        </a:spcAft>
                      </a:pPr>
                      <a:r>
                        <a:rPr lang="en-US" sz="1350" b="1" kern="1200" baseline="0" dirty="0">
                          <a:solidFill>
                            <a:srgbClr val="101D49"/>
                          </a:solidFill>
                          <a:latin typeface="Times New Roman" panose="02020603050405020304" pitchFamily="18" charset="0"/>
                          <a:ea typeface="+mj-ea"/>
                          <a:cs typeface="Times New Roman" panose="02020603050405020304" pitchFamily="18" charset="0"/>
                        </a:rPr>
                        <a:t>Issue of Solicitation </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350" b="1" kern="12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November 9, 2023</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554558">
                <a:tc>
                  <a:txBody>
                    <a:bodyPr/>
                    <a:lstStyle/>
                    <a:p>
                      <a:pPr marL="0" marR="0" algn="l" defTabSz="914377" rtl="0" eaLnBrk="1" latinLnBrk="0" hangingPunct="1">
                        <a:spcBef>
                          <a:spcPts val="0"/>
                        </a:spcBef>
                        <a:spcAft>
                          <a:spcPts val="0"/>
                        </a:spcAft>
                      </a:pPr>
                      <a:r>
                        <a:rPr lang="en-US" sz="1350" b="1" kern="1200" baseline="0" dirty="0">
                          <a:solidFill>
                            <a:srgbClr val="101D49"/>
                          </a:solidFill>
                          <a:latin typeface="Times New Roman" panose="02020603050405020304" pitchFamily="18" charset="0"/>
                          <a:ea typeface="+mj-ea"/>
                          <a:cs typeface="Times New Roman" panose="02020603050405020304" pitchFamily="18" charset="0"/>
                        </a:rPr>
                        <a:t>Pre-Proposal Conference</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defTabSz="914377" rtl="0" eaLnBrk="1" latinLnBrk="0" hangingPunct="1">
                        <a:spcBef>
                          <a:spcPts val="0"/>
                        </a:spcBef>
                        <a:spcAft>
                          <a:spcPts val="0"/>
                        </a:spcAft>
                      </a:pPr>
                      <a:r>
                        <a:rPr lang="en-US" sz="135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December 1, 2023</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426583">
                <a:tc>
                  <a:txBody>
                    <a:bodyPr/>
                    <a:lstStyle/>
                    <a:p>
                      <a:pPr marL="0" marR="0" algn="l" defTabSz="914377" rtl="0" eaLnBrk="1" latinLnBrk="0" hangingPunct="1">
                        <a:spcBef>
                          <a:spcPts val="0"/>
                        </a:spcBef>
                        <a:spcAft>
                          <a:spcPts val="0"/>
                        </a:spcAft>
                      </a:pPr>
                      <a:r>
                        <a:rPr lang="en-US" sz="1350" b="1" kern="1200" baseline="0" dirty="0">
                          <a:solidFill>
                            <a:srgbClr val="101D49"/>
                          </a:solidFill>
                          <a:latin typeface="Times New Roman" panose="02020603050405020304" pitchFamily="18" charset="0"/>
                          <a:ea typeface="+mj-ea"/>
                          <a:cs typeface="Times New Roman" panose="02020603050405020304" pitchFamily="18" charset="0"/>
                        </a:rPr>
                        <a:t>Deadline to Submit Written Questions</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defTabSz="914377" rtl="0" eaLnBrk="1" latinLnBrk="0" hangingPunct="1">
                        <a:spcBef>
                          <a:spcPts val="0"/>
                        </a:spcBef>
                        <a:spcAft>
                          <a:spcPts val="0"/>
                        </a:spcAft>
                      </a:pPr>
                      <a:r>
                        <a:rPr lang="en-US" sz="1350" b="1" kern="12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December 4, 2023 by 3:00 PM ET</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85997289"/>
                  </a:ext>
                </a:extLst>
              </a:tr>
              <a:tr h="489060">
                <a:tc>
                  <a:txBody>
                    <a:bodyPr/>
                    <a:lstStyle/>
                    <a:p>
                      <a:pPr marL="0" marR="0" algn="l" defTabSz="914377" rtl="0" eaLnBrk="1" latinLnBrk="0" hangingPunct="1">
                        <a:spcBef>
                          <a:spcPts val="0"/>
                        </a:spcBef>
                        <a:spcAft>
                          <a:spcPts val="0"/>
                        </a:spcAft>
                      </a:pPr>
                      <a:r>
                        <a:rPr lang="en-US" sz="1350" b="1" kern="1200" baseline="0" dirty="0">
                          <a:solidFill>
                            <a:srgbClr val="101D49"/>
                          </a:solidFill>
                          <a:latin typeface="Times New Roman" panose="02020603050405020304" pitchFamily="18" charset="0"/>
                          <a:ea typeface="+mj-ea"/>
                          <a:cs typeface="Times New Roman" panose="02020603050405020304" pitchFamily="18" charset="0"/>
                        </a:rPr>
                        <a:t>Deadline to Submit Attachment H: Pre-Proposal Network Opportunities Form</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defTabSz="914377" rtl="0" eaLnBrk="1" latinLnBrk="0" hangingPunct="1">
                        <a:spcBef>
                          <a:spcPts val="0"/>
                        </a:spcBef>
                        <a:spcAft>
                          <a:spcPts val="0"/>
                        </a:spcAft>
                      </a:pPr>
                      <a:r>
                        <a:rPr lang="en-US" sz="1350" b="1" kern="12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December 4, 2023 by 3:00 PM ET</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31599500"/>
                  </a:ext>
                </a:extLst>
              </a:tr>
              <a:tr h="287682">
                <a:tc>
                  <a:txBody>
                    <a:bodyPr/>
                    <a:lstStyle/>
                    <a:p>
                      <a:pPr marL="0" marR="0" algn="l" defTabSz="914377" rtl="0" eaLnBrk="1" latinLnBrk="0" hangingPunct="1">
                        <a:spcBef>
                          <a:spcPts val="0"/>
                        </a:spcBef>
                        <a:spcAft>
                          <a:spcPts val="0"/>
                        </a:spcAft>
                      </a:pPr>
                      <a:r>
                        <a:rPr lang="en-US" sz="1350" b="1" kern="12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Response to Written Questions/Amendments</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defTabSz="914377" rtl="0" eaLnBrk="1" latinLnBrk="0" hangingPunct="1">
                        <a:spcBef>
                          <a:spcPts val="0"/>
                        </a:spcBef>
                        <a:spcAft>
                          <a:spcPts val="0"/>
                        </a:spcAft>
                      </a:pPr>
                      <a:r>
                        <a:rPr lang="en-US" sz="1350" b="1" kern="12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December 11, 2023</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51605350"/>
                  </a:ext>
                </a:extLst>
              </a:tr>
              <a:tr h="568777">
                <a:tc>
                  <a:txBody>
                    <a:bodyPr/>
                    <a:lstStyle/>
                    <a:p>
                      <a:pPr marL="0" marR="0">
                        <a:spcBef>
                          <a:spcPts val="0"/>
                        </a:spcBef>
                        <a:spcAft>
                          <a:spcPts val="0"/>
                        </a:spcAft>
                      </a:pPr>
                      <a:r>
                        <a:rPr lang="en-US" sz="1350" b="1" kern="12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Submission Process Part One:</a:t>
                      </a:r>
                    </a:p>
                    <a:p>
                      <a:pPr marL="0" marR="0">
                        <a:spcBef>
                          <a:spcPts val="0"/>
                        </a:spcBef>
                        <a:spcAft>
                          <a:spcPts val="0"/>
                        </a:spcAft>
                      </a:pPr>
                      <a:r>
                        <a:rPr lang="en-US" sz="1350" b="1" kern="12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Submission Form and Required Attachments</a:t>
                      </a:r>
                    </a:p>
                    <a:p>
                      <a:pPr marL="0" marR="0" algn="l" defTabSz="914377" rtl="0" eaLnBrk="1" latinLnBrk="0" hangingPunct="1">
                        <a:spcBef>
                          <a:spcPts val="0"/>
                        </a:spcBef>
                        <a:spcAft>
                          <a:spcPts val="0"/>
                        </a:spcAft>
                      </a:pPr>
                      <a:r>
                        <a:rPr lang="en-US" sz="1300" b="1" kern="12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(see footnote 4 in RFP.)</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defTabSz="914377" rtl="0" eaLnBrk="1" latinLnBrk="0" hangingPunct="1">
                        <a:spcBef>
                          <a:spcPts val="0"/>
                        </a:spcBef>
                        <a:spcAft>
                          <a:spcPts val="0"/>
                        </a:spcAft>
                      </a:pPr>
                      <a:r>
                        <a:rPr lang="en-US" sz="1350" b="1" kern="12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January 17, 2024 by 3:00 PM Eastern Time</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7080090"/>
                  </a:ext>
                </a:extLst>
              </a:tr>
              <a:tr h="568777">
                <a:tc>
                  <a:txBody>
                    <a:bodyPr/>
                    <a:lstStyle/>
                    <a:p>
                      <a:pPr marL="0" marR="0" algn="l" defTabSz="914377" rtl="0" eaLnBrk="1" latinLnBrk="0" hangingPunct="1">
                        <a:spcBef>
                          <a:spcPts val="0"/>
                        </a:spcBef>
                        <a:spcAft>
                          <a:spcPts val="0"/>
                        </a:spcAft>
                      </a:pPr>
                      <a:r>
                        <a:rPr lang="en-US" sz="1350" b="1" kern="12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Submission Process Part Two:</a:t>
                      </a:r>
                    </a:p>
                    <a:p>
                      <a:pPr marL="0" marR="0" algn="l" defTabSz="914377" rtl="0" eaLnBrk="1" latinLnBrk="0" hangingPunct="1">
                        <a:spcBef>
                          <a:spcPts val="0"/>
                        </a:spcBef>
                        <a:spcAft>
                          <a:spcPts val="0"/>
                        </a:spcAft>
                      </a:pPr>
                      <a:r>
                        <a:rPr lang="en-US" sz="1350" b="1" kern="12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Submission of Proposals on Flash Drive(s)</a:t>
                      </a:r>
                    </a:p>
                    <a:p>
                      <a:pPr marL="0" marR="0" algn="l" defTabSz="914377" rtl="0" eaLnBrk="1" latinLnBrk="0" hangingPunct="1">
                        <a:spcBef>
                          <a:spcPts val="0"/>
                        </a:spcBef>
                        <a:spcAft>
                          <a:spcPts val="0"/>
                        </a:spcAft>
                      </a:pPr>
                      <a:r>
                        <a:rPr lang="en-US" sz="1300" b="1" kern="12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(see footnote 4 in RFP.)</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defTabSz="914377" rtl="0" eaLnBrk="1" latinLnBrk="0" hangingPunct="1">
                        <a:spcBef>
                          <a:spcPts val="0"/>
                        </a:spcBef>
                        <a:spcAft>
                          <a:spcPts val="0"/>
                        </a:spcAft>
                      </a:pPr>
                      <a:r>
                        <a:rPr lang="en-US" sz="1350" b="1" kern="12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January 22, 2024 by 4:30 PM Eastern Time</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r h="489119">
                <a:tc>
                  <a:txBody>
                    <a:bodyPr/>
                    <a:lstStyle/>
                    <a:p>
                      <a:pPr marL="0" marR="0" algn="l" defTabSz="914377" rtl="0" eaLnBrk="1" latinLnBrk="0" hangingPunct="1">
                        <a:spcBef>
                          <a:spcPts val="0"/>
                        </a:spcBef>
                        <a:spcAft>
                          <a:spcPts val="0"/>
                        </a:spcAft>
                      </a:pPr>
                      <a:r>
                        <a:rPr lang="en-US" sz="1350" b="1" kern="12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Submission of Reference Check Forms to State</a:t>
                      </a:r>
                    </a:p>
                    <a:p>
                      <a:pPr marL="0" marR="0" algn="l" defTabSz="914377" rtl="0" eaLnBrk="1" latinLnBrk="0" hangingPunct="1">
                        <a:spcBef>
                          <a:spcPts val="0"/>
                        </a:spcBef>
                        <a:spcAft>
                          <a:spcPts val="0"/>
                        </a:spcAft>
                      </a:pPr>
                      <a:r>
                        <a:rPr lang="en-US" sz="1300" b="1" kern="12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(see footnote 4 in RFP.)</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defTabSz="914377" rtl="0" eaLnBrk="1" latinLnBrk="0" hangingPunct="1">
                        <a:spcBef>
                          <a:spcPts val="0"/>
                        </a:spcBef>
                        <a:spcAft>
                          <a:spcPts val="0"/>
                        </a:spcAft>
                      </a:pPr>
                      <a:r>
                        <a:rPr lang="en-US" sz="1350" b="1" kern="12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January 22, 2024 by 3:00 PM Eastern Time</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55951217"/>
                  </a:ext>
                </a:extLst>
              </a:tr>
            </a:tbl>
          </a:graphicData>
        </a:graphic>
      </p:graphicFrame>
    </p:spTree>
    <p:extLst>
      <p:ext uri="{BB962C8B-B14F-4D97-AF65-F5344CB8AC3E}">
        <p14:creationId xmlns:p14="http://schemas.microsoft.com/office/powerpoint/2010/main" val="23178283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a:latin typeface="Times New Roman" panose="02020603050405020304" pitchFamily="18" charset="0"/>
                <a:cs typeface="Times New Roman" panose="02020603050405020304" pitchFamily="18" charset="0"/>
              </a:rPr>
              <a:t>Proposal Preparation </a:t>
            </a:r>
            <a:br>
              <a:rPr lang="en-US" sz="4000" dirty="0">
                <a:latin typeface="Times New Roman" panose="02020603050405020304" pitchFamily="18" charset="0"/>
                <a:cs typeface="Times New Roman" panose="02020603050405020304" pitchFamily="18" charset="0"/>
              </a:rPr>
            </a:br>
            <a:r>
              <a:rPr lang="en-US" sz="3200" dirty="0">
                <a:latin typeface="Times New Roman" panose="02020603050405020304" pitchFamily="18" charset="0"/>
                <a:cs typeface="Times New Roman" panose="02020603050405020304" pitchFamily="18" charset="0"/>
              </a:rPr>
              <a:t>Executive Summary</a:t>
            </a:r>
          </a:p>
        </p:txBody>
      </p:sp>
      <p:sp>
        <p:nvSpPr>
          <p:cNvPr id="6" name="Content Placeholder 5"/>
          <p:cNvSpPr>
            <a:spLocks noGrp="1"/>
          </p:cNvSpPr>
          <p:nvPr>
            <p:ph idx="1"/>
          </p:nvPr>
        </p:nvSpPr>
        <p:spPr>
          <a:xfrm>
            <a:off x="1371600" y="1848255"/>
            <a:ext cx="9601200" cy="4041608"/>
          </a:xfrm>
        </p:spPr>
        <p:txBody>
          <a:bodyPr>
            <a:normAutofit fontScale="92500" lnSpcReduction="10000"/>
          </a:bodyPr>
          <a:lstStyle/>
          <a:p>
            <a:pPr marL="0" indent="0">
              <a:buNone/>
            </a:pPr>
            <a:endParaRPr lang="en-US" dirty="0">
              <a:solidFill>
                <a:srgbClr val="101D49"/>
              </a:solidFill>
              <a:latin typeface="Times New Roman" panose="02020603050405020304" pitchFamily="18" charset="0"/>
              <a:cs typeface="Times New Roman" panose="02020603050405020304" pitchFamily="18" charset="0"/>
            </a:endParaRPr>
          </a:p>
          <a:p>
            <a:pPr marL="0" indent="0">
              <a:buNone/>
            </a:pPr>
            <a:r>
              <a:rPr lang="en-US" dirty="0">
                <a:solidFill>
                  <a:srgbClr val="101D49"/>
                </a:solidFill>
                <a:latin typeface="Times New Roman" panose="02020603050405020304" pitchFamily="18" charset="0"/>
                <a:cs typeface="Times New Roman" panose="02020603050405020304" pitchFamily="18" charset="0"/>
              </a:rPr>
              <a:t>The Executive Summary must be completed and submitted via Part One of the submission process.  At a minimum, your Executive Summary must address the following (also outlined in Section 2.2 of the RFS):</a:t>
            </a:r>
          </a:p>
          <a:p>
            <a:pPr>
              <a:tabLst>
                <a:tab pos="3482975" algn="l"/>
              </a:tabLst>
            </a:pPr>
            <a:r>
              <a:rPr lang="en-US" dirty="0">
                <a:solidFill>
                  <a:srgbClr val="101D49"/>
                </a:solidFill>
                <a:latin typeface="Times New Roman" panose="02020603050405020304" pitchFamily="18" charset="0"/>
                <a:cs typeface="Times New Roman" panose="02020603050405020304" pitchFamily="18" charset="0"/>
              </a:rPr>
              <a:t>Summarize your ability and desire to supply the required services</a:t>
            </a:r>
          </a:p>
          <a:p>
            <a:pPr>
              <a:tabLst>
                <a:tab pos="3482975" algn="l"/>
              </a:tabLst>
            </a:pPr>
            <a:r>
              <a:rPr lang="en-US" dirty="0">
                <a:solidFill>
                  <a:srgbClr val="101D49"/>
                </a:solidFill>
                <a:latin typeface="Times New Roman" panose="02020603050405020304" pitchFamily="18" charset="0"/>
                <a:cs typeface="Times New Roman" panose="02020603050405020304" pitchFamily="18" charset="0"/>
              </a:rPr>
              <a:t>Make sure the Executive Summary is signed by an authorized representative </a:t>
            </a:r>
          </a:p>
          <a:p>
            <a:pPr lvl="1">
              <a:tabLst>
                <a:tab pos="3482975" algn="l"/>
              </a:tabLst>
            </a:pPr>
            <a:r>
              <a:rPr lang="en-US" i="0" dirty="0">
                <a:solidFill>
                  <a:srgbClr val="101D49"/>
                </a:solidFill>
                <a:latin typeface="Times New Roman" panose="02020603050405020304" pitchFamily="18" charset="0"/>
                <a:cs typeface="Times New Roman" panose="02020603050405020304" pitchFamily="18" charset="0"/>
              </a:rPr>
              <a:t>Include your primary contact </a:t>
            </a:r>
          </a:p>
          <a:p>
            <a:pPr>
              <a:tabLst>
                <a:tab pos="3482975" algn="l"/>
              </a:tabLst>
            </a:pPr>
            <a:r>
              <a:rPr lang="en-US" dirty="0">
                <a:solidFill>
                  <a:srgbClr val="101D49"/>
                </a:solidFill>
                <a:latin typeface="Times New Roman" panose="02020603050405020304" pitchFamily="18" charset="0"/>
                <a:cs typeface="Times New Roman" panose="02020603050405020304" pitchFamily="18" charset="0"/>
              </a:rPr>
              <a:t>State your understanding of the respondent notification</a:t>
            </a:r>
          </a:p>
          <a:p>
            <a:pPr>
              <a:tabLst>
                <a:tab pos="3482975" algn="l"/>
              </a:tabLst>
            </a:pPr>
            <a:r>
              <a:rPr lang="en-US" dirty="0">
                <a:solidFill>
                  <a:srgbClr val="101D49"/>
                </a:solidFill>
                <a:latin typeface="Times New Roman" panose="02020603050405020304" pitchFamily="18" charset="0"/>
                <a:cs typeface="Times New Roman" panose="02020603050405020304" pitchFamily="18" charset="0"/>
              </a:rPr>
              <a:t>Indicate status regarding Secretary of State registration</a:t>
            </a:r>
          </a:p>
          <a:p>
            <a:pPr>
              <a:tabLst>
                <a:tab pos="3482975" algn="l"/>
              </a:tabLst>
            </a:pPr>
            <a:r>
              <a:rPr lang="en-US" i="0" dirty="0">
                <a:solidFill>
                  <a:srgbClr val="101D49"/>
                </a:solidFill>
                <a:latin typeface="Times New Roman" panose="02020603050405020304" pitchFamily="18" charset="0"/>
                <a:cs typeface="Times New Roman" panose="02020603050405020304" pitchFamily="18" charset="0"/>
              </a:rPr>
              <a:t>You may include additional “cover letter” information within the Executive Summary if desired.</a:t>
            </a:r>
          </a:p>
          <a:p>
            <a:endParaRPr lang="en-US" sz="2800" dirty="0">
              <a:solidFill>
                <a:srgbClr val="101D49"/>
              </a:solidFill>
              <a:latin typeface="Garamond" panose="02020404030301010803" pitchFamily="18" charset="0"/>
            </a:endParaRPr>
          </a:p>
        </p:txBody>
      </p:sp>
    </p:spTree>
    <p:extLst>
      <p:ext uri="{BB962C8B-B14F-4D97-AF65-F5344CB8AC3E}">
        <p14:creationId xmlns:p14="http://schemas.microsoft.com/office/powerpoint/2010/main" val="33863624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400" dirty="0">
                <a:latin typeface="Times New Roman" panose="02020603050405020304" pitchFamily="18" charset="0"/>
                <a:cs typeface="Times New Roman" panose="02020603050405020304" pitchFamily="18" charset="0"/>
              </a:rPr>
              <a:t>Proposal Preparation  </a:t>
            </a:r>
            <a:br>
              <a:rPr lang="en-US" sz="3200" dirty="0">
                <a:latin typeface="Times New Roman" panose="02020603050405020304" pitchFamily="18" charset="0"/>
                <a:cs typeface="Times New Roman" panose="02020603050405020304" pitchFamily="18" charset="0"/>
              </a:rPr>
            </a:br>
            <a:r>
              <a:rPr lang="en-US" sz="3000" dirty="0">
                <a:latin typeface="Times New Roman" panose="02020603050405020304" pitchFamily="18" charset="0"/>
                <a:cs typeface="Times New Roman" panose="02020603050405020304" pitchFamily="18" charset="0"/>
              </a:rPr>
              <a:t>Attestation Form (Attachment I)</a:t>
            </a:r>
          </a:p>
        </p:txBody>
      </p:sp>
      <p:sp>
        <p:nvSpPr>
          <p:cNvPr id="6" name="Content Placeholder 5"/>
          <p:cNvSpPr>
            <a:spLocks noGrp="1"/>
          </p:cNvSpPr>
          <p:nvPr>
            <p:ph idx="1"/>
          </p:nvPr>
        </p:nvSpPr>
        <p:spPr>
          <a:xfrm>
            <a:off x="1371600" y="2029521"/>
            <a:ext cx="9601200" cy="3860341"/>
          </a:xfrm>
        </p:spPr>
        <p:txBody>
          <a:bodyPr>
            <a:normAutofit/>
          </a:bodyPr>
          <a:lstStyle/>
          <a:p>
            <a:r>
              <a:rPr lang="en-US" dirty="0">
                <a:solidFill>
                  <a:srgbClr val="101D49"/>
                </a:solidFill>
                <a:latin typeface="Times New Roman" panose="02020603050405020304" pitchFamily="18" charset="0"/>
                <a:cs typeface="Times New Roman" panose="02020603050405020304" pitchFamily="18" charset="0"/>
              </a:rPr>
              <a:t>The Attestation Form (Attachment I) must be completed and returned via the Part One submission process.</a:t>
            </a:r>
          </a:p>
          <a:p>
            <a:pPr lvl="1"/>
            <a:r>
              <a:rPr lang="en-US" dirty="0">
                <a:solidFill>
                  <a:srgbClr val="101D49"/>
                </a:solidFill>
                <a:latin typeface="Times New Roman" panose="02020603050405020304" pitchFamily="18" charset="0"/>
                <a:cs typeface="Times New Roman" panose="02020603050405020304" pitchFamily="18" charset="0"/>
              </a:rPr>
              <a:t>Mandatory Submission and Requirements</a:t>
            </a:r>
          </a:p>
          <a:p>
            <a:pPr lvl="1"/>
            <a:r>
              <a:rPr lang="en-US" dirty="0">
                <a:solidFill>
                  <a:srgbClr val="101D49"/>
                </a:solidFill>
                <a:latin typeface="Times New Roman" panose="02020603050405020304" pitchFamily="18" charset="0"/>
                <a:cs typeface="Times New Roman" panose="02020603050405020304" pitchFamily="18" charset="0"/>
              </a:rPr>
              <a:t>Confirm Mutual Understanding and Submission</a:t>
            </a:r>
          </a:p>
          <a:p>
            <a:pPr lvl="1"/>
            <a:r>
              <a:rPr lang="en-US" dirty="0">
                <a:solidFill>
                  <a:srgbClr val="101D49"/>
                </a:solidFill>
                <a:latin typeface="Times New Roman" panose="02020603050405020304" pitchFamily="18" charset="0"/>
                <a:cs typeface="Times New Roman" panose="02020603050405020304" pitchFamily="18" charset="0"/>
              </a:rPr>
              <a:t>Confidential / Redacted File Information</a:t>
            </a:r>
          </a:p>
          <a:p>
            <a:pPr lvl="1"/>
            <a:r>
              <a:rPr lang="en-US" dirty="0">
                <a:solidFill>
                  <a:srgbClr val="101D49"/>
                </a:solidFill>
                <a:latin typeface="Times New Roman" panose="02020603050405020304" pitchFamily="18" charset="0"/>
                <a:cs typeface="Times New Roman" panose="02020603050405020304" pitchFamily="18" charset="0"/>
              </a:rPr>
              <a:t>Respondent additional attachments</a:t>
            </a:r>
          </a:p>
        </p:txBody>
      </p:sp>
    </p:spTree>
    <p:extLst>
      <p:ext uri="{BB962C8B-B14F-4D97-AF65-F5344CB8AC3E}">
        <p14:creationId xmlns:p14="http://schemas.microsoft.com/office/powerpoint/2010/main" val="29045952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86577C-C49C-4332-B500-CF981441C1B0}"/>
              </a:ext>
            </a:extLst>
          </p:cNvPr>
          <p:cNvSpPr>
            <a:spLocks noGrp="1"/>
          </p:cNvSpPr>
          <p:nvPr>
            <p:ph type="title"/>
          </p:nvPr>
        </p:nvSpPr>
        <p:spPr>
          <a:xfrm>
            <a:off x="1371599" y="870860"/>
            <a:ext cx="9778753" cy="829157"/>
          </a:xfrm>
        </p:spPr>
        <p:txBody>
          <a:bodyPr/>
          <a:lstStyle/>
          <a:p>
            <a:r>
              <a:rPr lang="en-US" sz="3400" dirty="0">
                <a:latin typeface="Times New Roman" panose="02020603050405020304" pitchFamily="18" charset="0"/>
                <a:cs typeface="Times New Roman" panose="02020603050405020304" pitchFamily="18" charset="0"/>
              </a:rPr>
              <a:t>Proposal Preparation  </a:t>
            </a:r>
            <a:br>
              <a:rPr lang="en-US" sz="3200" dirty="0">
                <a:latin typeface="Times New Roman" panose="02020603050405020304" pitchFamily="18" charset="0"/>
                <a:cs typeface="Times New Roman" panose="02020603050405020304" pitchFamily="18" charset="0"/>
              </a:rPr>
            </a:br>
            <a:r>
              <a:rPr lang="en-US" sz="3000" dirty="0">
                <a:latin typeface="Times New Roman" panose="02020603050405020304" pitchFamily="18" charset="0"/>
                <a:cs typeface="Times New Roman" panose="02020603050405020304" pitchFamily="18" charset="0"/>
              </a:rPr>
              <a:t>Indiana Economic Impact Form (Attachment B)</a:t>
            </a:r>
          </a:p>
        </p:txBody>
      </p:sp>
      <p:sp>
        <p:nvSpPr>
          <p:cNvPr id="3" name="Content Placeholder 2">
            <a:extLst>
              <a:ext uri="{FF2B5EF4-FFF2-40B4-BE49-F238E27FC236}">
                <a16:creationId xmlns:a16="http://schemas.microsoft.com/office/drawing/2014/main" id="{AA0E29EA-E95C-4EAF-8E26-63E9A239F496}"/>
              </a:ext>
            </a:extLst>
          </p:cNvPr>
          <p:cNvSpPr>
            <a:spLocks noGrp="1"/>
          </p:cNvSpPr>
          <p:nvPr>
            <p:ph idx="1"/>
          </p:nvPr>
        </p:nvSpPr>
        <p:spPr>
          <a:xfrm>
            <a:off x="1371600" y="2286004"/>
            <a:ext cx="9601200" cy="3701136"/>
          </a:xfrm>
        </p:spPr>
        <p:txBody>
          <a:bodyPr>
            <a:normAutofit fontScale="92500" lnSpcReduction="10000"/>
          </a:bodyPr>
          <a:lstStyle/>
          <a:p>
            <a:r>
              <a:rPr lang="en-US" sz="2200" dirty="0">
                <a:solidFill>
                  <a:srgbClr val="101D49"/>
                </a:solidFill>
                <a:latin typeface="Times New Roman" panose="02020603050405020304" pitchFamily="18" charset="0"/>
                <a:cs typeface="Times New Roman" panose="02020603050405020304" pitchFamily="18" charset="0"/>
              </a:rPr>
              <a:t>Please complete the template provided for the IEI filling out information on tab Attachment B and tab FTE Details </a:t>
            </a:r>
          </a:p>
          <a:p>
            <a:r>
              <a:rPr lang="en-US" sz="2200" dirty="0">
                <a:solidFill>
                  <a:srgbClr val="101D49"/>
                </a:solidFill>
                <a:latin typeface="Times New Roman" panose="02020603050405020304" pitchFamily="18" charset="0"/>
                <a:cs typeface="Times New Roman" panose="02020603050405020304" pitchFamily="18" charset="0"/>
              </a:rPr>
              <a:t>Form must be signed on tab Attachment B, electronic signatures are acceptable </a:t>
            </a:r>
          </a:p>
          <a:p>
            <a:r>
              <a:rPr lang="en-US" sz="2200" dirty="0">
                <a:solidFill>
                  <a:srgbClr val="101D49"/>
                </a:solidFill>
                <a:latin typeface="Times New Roman" panose="02020603050405020304" pitchFamily="18" charset="0"/>
                <a:cs typeface="Times New Roman" panose="02020603050405020304" pitchFamily="18" charset="0"/>
              </a:rPr>
              <a:t>Complete only the yellow shaded cells on tab FTE Details </a:t>
            </a:r>
            <a:endParaRPr lang="en-US" sz="2200" b="1" i="0" dirty="0">
              <a:solidFill>
                <a:srgbClr val="101D49"/>
              </a:solidFill>
              <a:latin typeface="Times New Roman" panose="02020603050405020304" pitchFamily="18" charset="0"/>
              <a:cs typeface="Times New Roman" panose="02020603050405020304" pitchFamily="18" charset="0"/>
            </a:endParaRPr>
          </a:p>
          <a:p>
            <a:pPr lvl="1">
              <a:buFont typeface="Wingdings" panose="05000000000000000000" pitchFamily="2" charset="2"/>
              <a:buChar char="q"/>
            </a:pPr>
            <a:r>
              <a:rPr lang="en-US" sz="1800" i="0" dirty="0">
                <a:solidFill>
                  <a:srgbClr val="101D49"/>
                </a:solidFill>
                <a:latin typeface="Times New Roman" panose="02020603050405020304" pitchFamily="18" charset="0"/>
                <a:cs typeface="Times New Roman" panose="02020603050405020304" pitchFamily="18" charset="0"/>
              </a:rPr>
              <a:t>Definitions of FTE (Full-Time Equivalent)</a:t>
            </a:r>
          </a:p>
          <a:p>
            <a:pPr marL="0" indent="0">
              <a:buNone/>
            </a:pPr>
            <a:r>
              <a:rPr lang="en-US" sz="1700" dirty="0">
                <a:solidFill>
                  <a:srgbClr val="101D49"/>
                </a:solidFill>
                <a:latin typeface="Times New Roman" panose="02020603050405020304" pitchFamily="18" charset="0"/>
                <a:cs typeface="Times New Roman" panose="02020603050405020304" pitchFamily="18" charset="0"/>
              </a:rPr>
              <a:t>Examples:</a:t>
            </a:r>
          </a:p>
          <a:p>
            <a:pPr marL="0" indent="0">
              <a:buNone/>
            </a:pPr>
            <a:r>
              <a:rPr lang="en-US" sz="1700" dirty="0">
                <a:solidFill>
                  <a:srgbClr val="101D49"/>
                </a:solidFill>
                <a:latin typeface="Times New Roman" panose="02020603050405020304" pitchFamily="18" charset="0"/>
                <a:cs typeface="Times New Roman" panose="02020603050405020304" pitchFamily="18" charset="0"/>
              </a:rPr>
              <a:t>5 employees x 48 months (48 months working solely on this project) x 1 (time spent solely on this project) = 240 months / 48 months (length of contract) = 5 FTEs  </a:t>
            </a:r>
          </a:p>
          <a:p>
            <a:pPr marL="0" indent="0">
              <a:buNone/>
            </a:pPr>
            <a:r>
              <a:rPr lang="en-US" sz="1700" dirty="0">
                <a:solidFill>
                  <a:srgbClr val="101D49"/>
                </a:solidFill>
                <a:latin typeface="Times New Roman" panose="02020603050405020304" pitchFamily="18" charset="0"/>
                <a:cs typeface="Times New Roman" panose="02020603050405020304" pitchFamily="18" charset="0"/>
              </a:rPr>
              <a:t>3 employees x 48 months x .5 (splitting time equally between 2 projects) = 72 months / 48 months = 1.5 FTEs</a:t>
            </a:r>
          </a:p>
          <a:p>
            <a:pPr marL="0" indent="0">
              <a:buNone/>
            </a:pPr>
            <a:r>
              <a:rPr lang="en-US" sz="1700" dirty="0">
                <a:solidFill>
                  <a:srgbClr val="101D49"/>
                </a:solidFill>
                <a:latin typeface="Times New Roman" panose="02020603050405020304" pitchFamily="18" charset="0"/>
                <a:cs typeface="Times New Roman" panose="02020603050405020304" pitchFamily="18" charset="0"/>
              </a:rPr>
              <a:t>2 employees x 12 months (12 months dedicated solely to this project) x 1 (time spent solely on this project) = 24 months / 48 months = .5 FTEs</a:t>
            </a:r>
          </a:p>
        </p:txBody>
      </p:sp>
    </p:spTree>
    <p:extLst>
      <p:ext uri="{BB962C8B-B14F-4D97-AF65-F5344CB8AC3E}">
        <p14:creationId xmlns:p14="http://schemas.microsoft.com/office/powerpoint/2010/main" val="21445478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400" dirty="0">
                <a:latin typeface="Times New Roman" panose="02020603050405020304" pitchFamily="18" charset="0"/>
                <a:cs typeface="Times New Roman" panose="02020603050405020304" pitchFamily="18" charset="0"/>
              </a:rPr>
              <a:t>Proposal Preparation  </a:t>
            </a:r>
            <a:br>
              <a:rPr lang="en-US" sz="3200" dirty="0">
                <a:latin typeface="Times New Roman" panose="02020603050405020304" pitchFamily="18" charset="0"/>
                <a:cs typeface="Times New Roman" panose="02020603050405020304" pitchFamily="18" charset="0"/>
              </a:rPr>
            </a:br>
            <a:r>
              <a:rPr lang="en-US" sz="3000" dirty="0">
                <a:latin typeface="Times New Roman" panose="02020603050405020304" pitchFamily="18" charset="0"/>
                <a:cs typeface="Times New Roman" panose="02020603050405020304" pitchFamily="18" charset="0"/>
              </a:rPr>
              <a:t>Business Proposal (Attachment D )</a:t>
            </a:r>
          </a:p>
        </p:txBody>
      </p:sp>
      <p:sp>
        <p:nvSpPr>
          <p:cNvPr id="6" name="Content Placeholder 5"/>
          <p:cNvSpPr>
            <a:spLocks noGrp="1"/>
          </p:cNvSpPr>
          <p:nvPr>
            <p:ph idx="1"/>
          </p:nvPr>
        </p:nvSpPr>
        <p:spPr>
          <a:xfrm>
            <a:off x="1371600" y="2100493"/>
            <a:ext cx="9601200" cy="4012443"/>
          </a:xfrm>
        </p:spPr>
        <p:txBody>
          <a:bodyPr>
            <a:normAutofit fontScale="62500" lnSpcReduction="20000"/>
          </a:bodyPr>
          <a:lstStyle/>
          <a:p>
            <a:pPr>
              <a:lnSpc>
                <a:spcPct val="80000"/>
              </a:lnSpc>
            </a:pPr>
            <a:r>
              <a:rPr lang="en-US" sz="3200" b="1" dirty="0">
                <a:solidFill>
                  <a:srgbClr val="101D49"/>
                </a:solidFill>
                <a:latin typeface="Times New Roman" panose="02020603050405020304" pitchFamily="18" charset="0"/>
                <a:cs typeface="Times New Roman" panose="02020603050405020304" pitchFamily="18" charset="0"/>
              </a:rPr>
              <a:t>Company Financial Information (Section 2.3.4)</a:t>
            </a:r>
          </a:p>
          <a:p>
            <a:pPr lvl="1">
              <a:spcBef>
                <a:spcPts val="600"/>
              </a:spcBef>
            </a:pPr>
            <a:r>
              <a:rPr lang="en-US" sz="2600" i="0" dirty="0">
                <a:solidFill>
                  <a:srgbClr val="101D49"/>
                </a:solidFill>
                <a:latin typeface="Times New Roman" panose="02020603050405020304" pitchFamily="18" charset="0"/>
                <a:cs typeface="Times New Roman" panose="02020603050405020304" pitchFamily="18" charset="0"/>
              </a:rPr>
              <a:t>Respondents must provide documents to demonstrate financial stability including, for example, the most recent Dunn &amp; Bradstreet Business Report (preferred) or audited financial statements for the two (2) most recently completed fiscal years. If neither of these can be provided, Respondents must explain why and include an income statement and balance sheet for each of the two (2) most recently completed fiscal years. </a:t>
            </a:r>
          </a:p>
          <a:p>
            <a:pPr lvl="1">
              <a:spcBef>
                <a:spcPts val="600"/>
              </a:spcBef>
              <a:spcAft>
                <a:spcPts val="600"/>
              </a:spcAft>
            </a:pPr>
            <a:r>
              <a:rPr lang="en-US" sz="2600" i="0" dirty="0">
                <a:solidFill>
                  <a:srgbClr val="101D49"/>
                </a:solidFill>
                <a:latin typeface="Times New Roman" panose="02020603050405020304" pitchFamily="18" charset="0"/>
                <a:cs typeface="Times New Roman" panose="02020603050405020304" pitchFamily="18" charset="0"/>
              </a:rPr>
              <a:t>If the documents provided by the Respondent are from a parent or holding company, Respondents must explain the business relationship between the entities and demonstrate the financial stability of the entity which is directly responding to this RFP. </a:t>
            </a:r>
          </a:p>
          <a:p>
            <a:pPr>
              <a:lnSpc>
                <a:spcPct val="80000"/>
              </a:lnSpc>
            </a:pPr>
            <a:r>
              <a:rPr lang="en-US" sz="3200" b="1" dirty="0">
                <a:solidFill>
                  <a:srgbClr val="101D49"/>
                </a:solidFill>
                <a:latin typeface="Times New Roman" panose="02020603050405020304" pitchFamily="18" charset="0"/>
                <a:cs typeface="Times New Roman" panose="02020603050405020304" pitchFamily="18" charset="0"/>
              </a:rPr>
              <a:t>Contract Terms (Section 2.3.6)</a:t>
            </a:r>
          </a:p>
          <a:p>
            <a:pPr lvl="1">
              <a:spcBef>
                <a:spcPts val="600"/>
              </a:spcBef>
            </a:pPr>
            <a:r>
              <a:rPr lang="en-US" sz="2600" i="0" dirty="0">
                <a:solidFill>
                  <a:srgbClr val="101D49"/>
                </a:solidFill>
                <a:latin typeface="Times New Roman" panose="02020603050405020304" pitchFamily="18" charset="0"/>
                <a:cs typeface="Times New Roman" panose="02020603050405020304" pitchFamily="18" charset="0"/>
              </a:rPr>
              <a:t>Respondents should review the sample State contract (Attachment A) and note exceptions to State non-mandatory clauses in Attachment D - Business Proposal. Mandatory clauses are non-negotiable.</a:t>
            </a:r>
          </a:p>
          <a:p>
            <a:pPr>
              <a:spcBef>
                <a:spcPts val="600"/>
              </a:spcBef>
            </a:pPr>
            <a:r>
              <a:rPr lang="en-US" sz="3200" b="1" dirty="0">
                <a:solidFill>
                  <a:srgbClr val="101D49"/>
                </a:solidFill>
                <a:latin typeface="Times New Roman" panose="02020603050405020304" pitchFamily="18" charset="0"/>
                <a:cs typeface="Times New Roman" panose="02020603050405020304" pitchFamily="18" charset="0"/>
              </a:rPr>
              <a:t>References (Section 2.3.7)</a:t>
            </a:r>
          </a:p>
          <a:p>
            <a:pPr lvl="1">
              <a:spcBef>
                <a:spcPts val="600"/>
              </a:spcBef>
            </a:pPr>
            <a:r>
              <a:rPr lang="en-US" sz="2600" i="0" dirty="0">
                <a:solidFill>
                  <a:srgbClr val="101D49"/>
                </a:solidFill>
                <a:latin typeface="Times New Roman" panose="02020603050405020304" pitchFamily="18" charset="0"/>
                <a:cs typeface="Times New Roman" panose="02020603050405020304" pitchFamily="18" charset="0"/>
              </a:rPr>
              <a:t>Respondents must have at least three (3) references for whom the Respondent has provided products and/or services that are the same or similar to those products and/or services requested in this RFP. Respondents must ask each reference to complete Attachment G - Reference Check Form and email it directly to IDOA </a:t>
            </a:r>
            <a:r>
              <a:rPr lang="en-US" sz="2600" i="0" dirty="0">
                <a:latin typeface="Times New Roman" panose="02020603050405020304" pitchFamily="18" charset="0"/>
                <a:cs typeface="Times New Roman" panose="02020603050405020304" pitchFamily="18" charset="0"/>
              </a:rPr>
              <a:t>(</a:t>
            </a:r>
            <a:r>
              <a:rPr lang="en-US" sz="2600" i="0" dirty="0">
                <a:solidFill>
                  <a:srgbClr val="0000FF"/>
                </a:solidFill>
                <a:latin typeface="Times New Roman" panose="02020603050405020304" pitchFamily="18" charset="0"/>
                <a:cs typeface="Times New Roman" panose="02020603050405020304" pitchFamily="18" charset="0"/>
                <a:hlinkClick r:id="rId2"/>
              </a:rPr>
              <a:t>idoareferences@idoa.in.gov</a:t>
            </a:r>
            <a:r>
              <a:rPr lang="en-US" sz="2600" i="0" dirty="0">
                <a:latin typeface="Times New Roman" panose="02020603050405020304" pitchFamily="18" charset="0"/>
                <a:cs typeface="Times New Roman" panose="02020603050405020304" pitchFamily="18" charset="0"/>
              </a:rPr>
              <a:t>) </a:t>
            </a:r>
            <a:r>
              <a:rPr lang="en-US" sz="2600" i="0" dirty="0">
                <a:solidFill>
                  <a:srgbClr val="101D49"/>
                </a:solidFill>
                <a:latin typeface="Times New Roman" panose="02020603050405020304" pitchFamily="18" charset="0"/>
                <a:cs typeface="Times New Roman" panose="02020603050405020304" pitchFamily="18" charset="0"/>
              </a:rPr>
              <a:t>by 3:00 January 22, 2024PM EST .</a:t>
            </a:r>
          </a:p>
          <a:p>
            <a:endParaRPr lang="en-US" dirty="0"/>
          </a:p>
        </p:txBody>
      </p:sp>
    </p:spTree>
    <p:extLst>
      <p:ext uri="{BB962C8B-B14F-4D97-AF65-F5344CB8AC3E}">
        <p14:creationId xmlns:p14="http://schemas.microsoft.com/office/powerpoint/2010/main" val="42794606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400" dirty="0">
                <a:latin typeface="Times New Roman" panose="02020603050405020304" pitchFamily="18" charset="0"/>
                <a:cs typeface="Times New Roman" panose="02020603050405020304" pitchFamily="18" charset="0"/>
              </a:rPr>
              <a:t>Proposal Preparation  </a:t>
            </a:r>
            <a:br>
              <a:rPr lang="en-US" sz="3200" dirty="0">
                <a:latin typeface="Times New Roman" panose="02020603050405020304" pitchFamily="18" charset="0"/>
                <a:cs typeface="Times New Roman" panose="02020603050405020304" pitchFamily="18" charset="0"/>
              </a:rPr>
            </a:br>
            <a:r>
              <a:rPr lang="en-US" sz="3000" dirty="0">
                <a:latin typeface="Times New Roman" panose="02020603050405020304" pitchFamily="18" charset="0"/>
                <a:cs typeface="Times New Roman" panose="02020603050405020304" pitchFamily="18" charset="0"/>
              </a:rPr>
              <a:t>Technical Proposal (Attachment G)</a:t>
            </a:r>
          </a:p>
        </p:txBody>
      </p:sp>
      <p:sp>
        <p:nvSpPr>
          <p:cNvPr id="6" name="Content Placeholder 5"/>
          <p:cNvSpPr>
            <a:spLocks noGrp="1"/>
          </p:cNvSpPr>
          <p:nvPr>
            <p:ph idx="1"/>
          </p:nvPr>
        </p:nvSpPr>
        <p:spPr>
          <a:xfrm>
            <a:off x="1371600" y="2196852"/>
            <a:ext cx="9699674" cy="3967090"/>
          </a:xfrm>
        </p:spPr>
        <p:txBody>
          <a:bodyPr>
            <a:normAutofit/>
          </a:bodyPr>
          <a:lstStyle/>
          <a:p>
            <a:r>
              <a:rPr lang="en-US" dirty="0">
                <a:solidFill>
                  <a:srgbClr val="101D49"/>
                </a:solidFill>
                <a:latin typeface="Times New Roman" panose="02020603050405020304" pitchFamily="18" charset="0"/>
                <a:cs typeface="Times New Roman" panose="02020603050405020304" pitchFamily="18" charset="0"/>
              </a:rPr>
              <a:t>Respondents should use Attachment G to complete their Technical Proposal. Requirements in the Scope of Work (SOW) should be reviewed carefully as they should inform answers to the questions in Attachment G.</a:t>
            </a:r>
            <a:endParaRPr lang="en-US" strike="sngStrike" dirty="0">
              <a:solidFill>
                <a:srgbClr val="101D49"/>
              </a:solidFill>
              <a:latin typeface="Times New Roman" panose="02020603050405020304" pitchFamily="18" charset="0"/>
              <a:cs typeface="Times New Roman" panose="02020603050405020304" pitchFamily="18" charset="0"/>
            </a:endParaRPr>
          </a:p>
          <a:p>
            <a:pPr lvl="1"/>
            <a:r>
              <a:rPr lang="en-US" i="0" dirty="0">
                <a:solidFill>
                  <a:srgbClr val="002060"/>
                </a:solidFill>
                <a:latin typeface="Times New Roman" panose="02020603050405020304" pitchFamily="18" charset="0"/>
                <a:cs typeface="Times New Roman" panose="02020603050405020304" pitchFamily="18" charset="0"/>
              </a:rPr>
              <a:t>Respondents shall describe relevant experience and explain how they propose to perform the work.</a:t>
            </a:r>
          </a:p>
          <a:p>
            <a:pPr lvl="1"/>
            <a:r>
              <a:rPr lang="en-US" i="0" dirty="0">
                <a:solidFill>
                  <a:srgbClr val="101D49"/>
                </a:solidFill>
                <a:latin typeface="Times New Roman" panose="02020603050405020304" pitchFamily="18" charset="0"/>
                <a:cs typeface="Times New Roman" panose="02020603050405020304" pitchFamily="18" charset="0"/>
              </a:rPr>
              <a:t>Make every attempt to preserve the original format of Attachment G.</a:t>
            </a:r>
          </a:p>
          <a:p>
            <a:r>
              <a:rPr lang="en-US" dirty="0">
                <a:solidFill>
                  <a:srgbClr val="101D49"/>
                </a:solidFill>
                <a:latin typeface="Times New Roman" panose="02020603050405020304" pitchFamily="18" charset="0"/>
                <a:cs typeface="Times New Roman" panose="02020603050405020304" pitchFamily="18" charset="0"/>
              </a:rPr>
              <a:t>Where appropriate, supporting documentation (e.g. diagrams, certificates, graphics, or other exhibits) may be submitted as an attachment and </a:t>
            </a:r>
            <a:r>
              <a:rPr lang="en-US" u="sng" dirty="0">
                <a:solidFill>
                  <a:srgbClr val="101D49"/>
                </a:solidFill>
                <a:latin typeface="Times New Roman" panose="02020603050405020304" pitchFamily="18" charset="0"/>
                <a:cs typeface="Times New Roman" panose="02020603050405020304" pitchFamily="18" charset="0"/>
              </a:rPr>
              <a:t>referenced</a:t>
            </a:r>
            <a:r>
              <a:rPr lang="en-US" dirty="0">
                <a:solidFill>
                  <a:srgbClr val="101D49"/>
                </a:solidFill>
                <a:latin typeface="Times New Roman" panose="02020603050405020304" pitchFamily="18" charset="0"/>
                <a:cs typeface="Times New Roman" panose="02020603050405020304" pitchFamily="18" charset="0"/>
              </a:rPr>
              <a:t> within the relevant answer field.</a:t>
            </a:r>
          </a:p>
          <a:p>
            <a:endParaRPr lang="en-US" dirty="0"/>
          </a:p>
        </p:txBody>
      </p:sp>
    </p:spTree>
    <p:extLst>
      <p:ext uri="{BB962C8B-B14F-4D97-AF65-F5344CB8AC3E}">
        <p14:creationId xmlns:p14="http://schemas.microsoft.com/office/powerpoint/2010/main" val="16441214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681726-3DF6-C636-79A7-8F0A88E4BE66}"/>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Cost Proposal – Attachment C</a:t>
            </a:r>
          </a:p>
        </p:txBody>
      </p:sp>
      <p:sp>
        <p:nvSpPr>
          <p:cNvPr id="3" name="Content Placeholder 2">
            <a:extLst>
              <a:ext uri="{FF2B5EF4-FFF2-40B4-BE49-F238E27FC236}">
                <a16:creationId xmlns:a16="http://schemas.microsoft.com/office/drawing/2014/main" id="{737B1B2D-E8F1-34C3-B523-29081D09E898}"/>
              </a:ext>
            </a:extLst>
          </p:cNvPr>
          <p:cNvSpPr>
            <a:spLocks noGrp="1"/>
          </p:cNvSpPr>
          <p:nvPr>
            <p:ph idx="1"/>
          </p:nvPr>
        </p:nvSpPr>
        <p:spPr/>
        <p:txBody>
          <a:bodyPr>
            <a:normAutofit fontScale="55000" lnSpcReduction="20000"/>
          </a:bodyPr>
          <a:lstStyle/>
          <a:p>
            <a:r>
              <a:rPr lang="en-US" dirty="0"/>
              <a:t>PLEASE NOTE - THE COST PROPOSAL SHOULD BE REFLECTIVE ONLY OF THE PREFERRED COUNTIES AND SCHOOLS AS DESCRIBED IN SCOPE OF WORK. DO NOT INCLUDE COSTS PERTAINING TO SERVING SECONDARY LISTING OF ALTERNATE COUNTIES AND SCHOOLS. BRS MAY REQUEST THIS INFORMATION AT A LATER TIME IF APPLICABLE.</a:t>
            </a:r>
          </a:p>
          <a:p>
            <a:endParaRPr lang="en-US" dirty="0"/>
          </a:p>
          <a:p>
            <a:r>
              <a:rPr lang="en-US" dirty="0"/>
              <a:t>Estimated pricing figures, number of hours, and projected number of students must reflect a two-year initial term. PLEASE NOTE - $60.00 AN HOUR IS A SET PRICE AND IS WHAT WILL BE PAID PER HOUR. PLEAE COMPLETE THE COST PROPOSAL YELLOW HIGHLIGHTED FIELDS.  THE COST PROPOSAL WILL NOT BE SCORED. THE PROJECTED NUMBER OF HOURS PER STUDENTS  AND WILL THE PROJECTED NUMBER OF STUDENTS WILL BE USED FOR CONTRACTING PURPOSES. </a:t>
            </a:r>
          </a:p>
          <a:p>
            <a:endParaRPr lang="en-US" dirty="0"/>
          </a:p>
          <a:p>
            <a:r>
              <a:rPr lang="en-US" dirty="0"/>
              <a:t>Complete ALL yellow shaded cells below. Please note that some cells are locked and some cells will auto-calculate. Please do not alter calculation formulas.</a:t>
            </a:r>
          </a:p>
          <a:p>
            <a:endParaRPr lang="en-US" dirty="0"/>
          </a:p>
          <a:p>
            <a:r>
              <a:rPr lang="en-US" dirty="0"/>
              <a:t>Note: for individual based services, the hourly rate should be the same regardless of whether 1 or 2 students participates. They are separated here in order to obtain a better approximation of total unduplicated students.</a:t>
            </a:r>
          </a:p>
        </p:txBody>
      </p:sp>
    </p:spTree>
    <p:extLst>
      <p:ext uri="{BB962C8B-B14F-4D97-AF65-F5344CB8AC3E}">
        <p14:creationId xmlns:p14="http://schemas.microsoft.com/office/powerpoint/2010/main" val="33841784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Cost Proposal Suggestions	</a:t>
            </a:r>
          </a:p>
        </p:txBody>
      </p:sp>
      <p:sp>
        <p:nvSpPr>
          <p:cNvPr id="3" name="Content Placeholder 2"/>
          <p:cNvSpPr>
            <a:spLocks noGrp="1"/>
          </p:cNvSpPr>
          <p:nvPr>
            <p:ph idx="1"/>
          </p:nvPr>
        </p:nvSpPr>
        <p:spPr/>
        <p:txBody>
          <a:bodyPr>
            <a:normAutofit fontScale="77500" lnSpcReduction="20000"/>
          </a:bodyPr>
          <a:lstStyle/>
          <a:p>
            <a:pPr>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If you’re new to this process, your best bet is to start with an estimated total number of students you intend to serve over the 2 years of the contract. </a:t>
            </a:r>
          </a:p>
          <a:p>
            <a:pPr>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You may base this on the total number of students with IEPs in the school systems you are requesting to serve.</a:t>
            </a:r>
          </a:p>
          <a:p>
            <a:pPr>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When filling in the individual and group sections, you will need to estimate the total number of times each student will receive the 5 required activities in both individual and group settings. </a:t>
            </a:r>
          </a:p>
          <a:p>
            <a:pPr>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You will also need to estimate an average dollar amount per hour for stipends along with an estimated number of students receiving stipends. </a:t>
            </a:r>
          </a:p>
          <a:p>
            <a:pPr>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This will be a duplicated count, since the same students will receive multiple services in both individual and group settings. </a:t>
            </a:r>
          </a:p>
          <a:p>
            <a:pPr>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We also ask for an unduplicated count of students at the end of the cost proposal. This allows us to determine an estimated cost per student. </a:t>
            </a:r>
          </a:p>
        </p:txBody>
      </p:sp>
    </p:spTree>
    <p:extLst>
      <p:ext uri="{BB962C8B-B14F-4D97-AF65-F5344CB8AC3E}">
        <p14:creationId xmlns:p14="http://schemas.microsoft.com/office/powerpoint/2010/main" val="8883370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Cost Proposal Example</a:t>
            </a:r>
          </a:p>
        </p:txBody>
      </p:sp>
      <p:pic>
        <p:nvPicPr>
          <p:cNvPr id="6" name="Picture 5">
            <a:extLst>
              <a:ext uri="{FF2B5EF4-FFF2-40B4-BE49-F238E27FC236}">
                <a16:creationId xmlns:a16="http://schemas.microsoft.com/office/drawing/2014/main" id="{BA5DBEDB-AA37-6DF7-616A-6928783BBD6C}"/>
              </a:ext>
            </a:extLst>
          </p:cNvPr>
          <p:cNvPicPr>
            <a:picLocks noChangeAspect="1"/>
          </p:cNvPicPr>
          <p:nvPr/>
        </p:nvPicPr>
        <p:blipFill>
          <a:blip r:embed="rId3"/>
          <a:stretch>
            <a:fillRect/>
          </a:stretch>
        </p:blipFill>
        <p:spPr>
          <a:xfrm>
            <a:off x="1768253" y="2473276"/>
            <a:ext cx="8655495" cy="1911448"/>
          </a:xfrm>
          <a:prstGeom prst="rect">
            <a:avLst/>
          </a:prstGeom>
        </p:spPr>
      </p:pic>
    </p:spTree>
    <p:extLst>
      <p:ext uri="{BB962C8B-B14F-4D97-AF65-F5344CB8AC3E}">
        <p14:creationId xmlns:p14="http://schemas.microsoft.com/office/powerpoint/2010/main" val="25000688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Group Rate Example</a:t>
            </a:r>
          </a:p>
        </p:txBody>
      </p:sp>
      <p:pic>
        <p:nvPicPr>
          <p:cNvPr id="5" name="Picture 4"/>
          <p:cNvPicPr>
            <a:picLocks noChangeAspect="1"/>
          </p:cNvPicPr>
          <p:nvPr/>
        </p:nvPicPr>
        <p:blipFill>
          <a:blip r:embed="rId3"/>
          <a:stretch>
            <a:fillRect/>
          </a:stretch>
        </p:blipFill>
        <p:spPr>
          <a:xfrm>
            <a:off x="1676401" y="1919288"/>
            <a:ext cx="8601075" cy="3490913"/>
          </a:xfrm>
          <a:prstGeom prst="rect">
            <a:avLst/>
          </a:prstGeom>
        </p:spPr>
      </p:pic>
    </p:spTree>
    <p:extLst>
      <p:ext uri="{BB962C8B-B14F-4D97-AF65-F5344CB8AC3E}">
        <p14:creationId xmlns:p14="http://schemas.microsoft.com/office/powerpoint/2010/main" val="1454033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half" idx="2"/>
          </p:nvPr>
        </p:nvSpPr>
        <p:spPr>
          <a:xfrm>
            <a:off x="1371600" y="1772779"/>
            <a:ext cx="4443984" cy="3569372"/>
          </a:xfrm>
        </p:spPr>
        <p:txBody>
          <a:bodyPr>
            <a:noAutofit/>
          </a:bodyPr>
          <a:lstStyle/>
          <a:p>
            <a:pPr>
              <a:spcBef>
                <a:spcPts val="0"/>
              </a:spcBef>
            </a:pPr>
            <a:r>
              <a:rPr lang="en-US" dirty="0">
                <a:solidFill>
                  <a:srgbClr val="101D49"/>
                </a:solidFill>
                <a:latin typeface="Times New Roman" panose="02020603050405020304" pitchFamily="18" charset="0"/>
                <a:cs typeface="Times New Roman" panose="02020603050405020304" pitchFamily="18" charset="0"/>
              </a:rPr>
              <a:t>General Information</a:t>
            </a:r>
          </a:p>
          <a:p>
            <a:pPr>
              <a:spcBef>
                <a:spcPts val="0"/>
              </a:spcBef>
            </a:pPr>
            <a:r>
              <a:rPr lang="en-US" dirty="0">
                <a:solidFill>
                  <a:srgbClr val="101D49"/>
                </a:solidFill>
                <a:latin typeface="Times New Roman" panose="02020603050405020304" pitchFamily="18" charset="0"/>
                <a:cs typeface="Times New Roman" panose="02020603050405020304" pitchFamily="18" charset="0"/>
              </a:rPr>
              <a:t>Purpose of RFS</a:t>
            </a:r>
          </a:p>
          <a:p>
            <a:pPr>
              <a:spcBef>
                <a:spcPts val="0"/>
              </a:spcBef>
            </a:pPr>
            <a:r>
              <a:rPr lang="en-US" dirty="0">
                <a:solidFill>
                  <a:srgbClr val="101D49"/>
                </a:solidFill>
                <a:latin typeface="Times New Roman" panose="02020603050405020304" pitchFamily="18" charset="0"/>
                <a:cs typeface="Times New Roman" panose="02020603050405020304" pitchFamily="18" charset="0"/>
              </a:rPr>
              <a:t>Scope of Work</a:t>
            </a:r>
          </a:p>
          <a:p>
            <a:pPr>
              <a:spcBef>
                <a:spcPts val="0"/>
              </a:spcBef>
            </a:pPr>
            <a:r>
              <a:rPr lang="en-US" dirty="0">
                <a:solidFill>
                  <a:srgbClr val="101D49"/>
                </a:solidFill>
                <a:latin typeface="Times New Roman" panose="02020603050405020304" pitchFamily="18" charset="0"/>
                <a:cs typeface="Times New Roman" panose="02020603050405020304" pitchFamily="18" charset="0"/>
              </a:rPr>
              <a:t>Term of Contract</a:t>
            </a:r>
          </a:p>
          <a:p>
            <a:pPr>
              <a:spcBef>
                <a:spcPts val="0"/>
              </a:spcBef>
            </a:pPr>
            <a:r>
              <a:rPr lang="en-US" dirty="0">
                <a:solidFill>
                  <a:srgbClr val="101D49"/>
                </a:solidFill>
                <a:latin typeface="Times New Roman" panose="02020603050405020304" pitchFamily="18" charset="0"/>
                <a:cs typeface="Times New Roman" panose="02020603050405020304" pitchFamily="18" charset="0"/>
              </a:rPr>
              <a:t>Key Dates</a:t>
            </a:r>
          </a:p>
          <a:p>
            <a:pPr>
              <a:spcBef>
                <a:spcPts val="0"/>
              </a:spcBef>
            </a:pPr>
            <a:r>
              <a:rPr lang="en-US" dirty="0">
                <a:solidFill>
                  <a:srgbClr val="101D49"/>
                </a:solidFill>
                <a:latin typeface="Times New Roman" panose="02020603050405020304" pitchFamily="18" charset="0"/>
                <a:cs typeface="Times New Roman" panose="02020603050405020304" pitchFamily="18" charset="0"/>
              </a:rPr>
              <a:t>Proposal Preparation</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Executive Summary</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Attestation Form</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IN Economic Impact</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Business Proposal</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Technical Proposal</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Confidential Information</a:t>
            </a:r>
          </a:p>
        </p:txBody>
      </p:sp>
      <p:sp>
        <p:nvSpPr>
          <p:cNvPr id="9" name="Content Placeholder 8"/>
          <p:cNvSpPr>
            <a:spLocks noGrp="1"/>
          </p:cNvSpPr>
          <p:nvPr>
            <p:ph sz="quarter" idx="4"/>
          </p:nvPr>
        </p:nvSpPr>
        <p:spPr>
          <a:xfrm>
            <a:off x="6528816" y="1772779"/>
            <a:ext cx="4443984" cy="3689688"/>
          </a:xfrm>
        </p:spPr>
        <p:txBody>
          <a:bodyPr>
            <a:noAutofit/>
          </a:bodyPr>
          <a:lstStyle/>
          <a:p>
            <a:pPr lvl="0">
              <a:spcBef>
                <a:spcPts val="0"/>
              </a:spcBef>
            </a:pPr>
            <a:r>
              <a:rPr lang="en-US" dirty="0">
                <a:solidFill>
                  <a:srgbClr val="101D49"/>
                </a:solidFill>
                <a:latin typeface="Times New Roman" panose="02020603050405020304" pitchFamily="18" charset="0"/>
                <a:cs typeface="Times New Roman" panose="02020603050405020304" pitchFamily="18" charset="0"/>
              </a:rPr>
              <a:t>Evaluation Criteria</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Optional Forms/Documents</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Required Forms/Documents</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Submission Requirements</a:t>
            </a:r>
          </a:p>
          <a:p>
            <a:pPr>
              <a:spcBef>
                <a:spcPts val="0"/>
              </a:spcBef>
            </a:pPr>
            <a:r>
              <a:rPr lang="en-US" dirty="0">
                <a:solidFill>
                  <a:srgbClr val="101D49"/>
                </a:solidFill>
                <a:latin typeface="Times New Roman" panose="02020603050405020304" pitchFamily="18" charset="0"/>
                <a:cs typeface="Times New Roman" panose="02020603050405020304" pitchFamily="18" charset="0"/>
              </a:rPr>
              <a:t>Additional Information</a:t>
            </a:r>
          </a:p>
        </p:txBody>
      </p:sp>
      <p:sp>
        <p:nvSpPr>
          <p:cNvPr id="5" name="Title 4"/>
          <p:cNvSpPr>
            <a:spLocks noGrp="1"/>
          </p:cNvSpPr>
          <p:nvPr>
            <p:ph type="title"/>
          </p:nvPr>
        </p:nvSpPr>
        <p:spPr>
          <a:xfrm>
            <a:off x="1371600" y="765606"/>
            <a:ext cx="9601200" cy="829157"/>
          </a:xfrm>
        </p:spPr>
        <p:txBody>
          <a:bodyPr/>
          <a:lstStyle/>
          <a:p>
            <a:r>
              <a:rPr lang="en-US" sz="4000" dirty="0">
                <a:latin typeface="Times New Roman" panose="02020603050405020304" pitchFamily="18" charset="0"/>
                <a:cs typeface="Times New Roman" panose="02020603050405020304" pitchFamily="18" charset="0"/>
              </a:rPr>
              <a:t>Agenda</a:t>
            </a:r>
          </a:p>
        </p:txBody>
      </p:sp>
    </p:spTree>
    <p:extLst>
      <p:ext uri="{BB962C8B-B14F-4D97-AF65-F5344CB8AC3E}">
        <p14:creationId xmlns:p14="http://schemas.microsoft.com/office/powerpoint/2010/main" val="35961262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Group Rate Example</a:t>
            </a:r>
          </a:p>
        </p:txBody>
      </p:sp>
      <p:pic>
        <p:nvPicPr>
          <p:cNvPr id="4" name="Content Placeholder 3"/>
          <p:cNvPicPr>
            <a:picLocks noGrp="1" noChangeAspect="1"/>
          </p:cNvPicPr>
          <p:nvPr>
            <p:ph idx="1"/>
          </p:nvPr>
        </p:nvPicPr>
        <p:blipFill>
          <a:blip r:embed="rId3"/>
          <a:stretch>
            <a:fillRect/>
          </a:stretch>
        </p:blipFill>
        <p:spPr>
          <a:xfrm>
            <a:off x="1992346" y="2194030"/>
            <a:ext cx="7908925" cy="3335026"/>
          </a:xfrm>
          <a:prstGeom prst="rect">
            <a:avLst/>
          </a:prstGeom>
        </p:spPr>
      </p:pic>
    </p:spTree>
    <p:extLst>
      <p:ext uri="{BB962C8B-B14F-4D97-AF65-F5344CB8AC3E}">
        <p14:creationId xmlns:p14="http://schemas.microsoft.com/office/powerpoint/2010/main" val="18583984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Average Cost per Student</a:t>
            </a:r>
          </a:p>
        </p:txBody>
      </p:sp>
      <p:pic>
        <p:nvPicPr>
          <p:cNvPr id="5" name="Content Placeholder 4"/>
          <p:cNvPicPr>
            <a:picLocks noGrp="1" noChangeAspect="1"/>
          </p:cNvPicPr>
          <p:nvPr>
            <p:ph idx="1"/>
          </p:nvPr>
        </p:nvPicPr>
        <p:blipFill>
          <a:blip r:embed="rId3"/>
          <a:stretch>
            <a:fillRect/>
          </a:stretch>
        </p:blipFill>
        <p:spPr>
          <a:xfrm>
            <a:off x="2057399" y="2514601"/>
            <a:ext cx="8028574" cy="2743200"/>
          </a:xfrm>
          <a:prstGeom prst="rect">
            <a:avLst/>
          </a:prstGeom>
        </p:spPr>
      </p:pic>
    </p:spTree>
    <p:extLst>
      <p:ext uri="{BB962C8B-B14F-4D97-AF65-F5344CB8AC3E}">
        <p14:creationId xmlns:p14="http://schemas.microsoft.com/office/powerpoint/2010/main" val="31607779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400" dirty="0">
                <a:latin typeface="Times New Roman" panose="02020603050405020304" pitchFamily="18" charset="0"/>
                <a:cs typeface="Times New Roman" panose="02020603050405020304" pitchFamily="18" charset="0"/>
              </a:rPr>
              <a:t>Proposal Preparation</a:t>
            </a:r>
            <a:br>
              <a:rPr lang="en-US" sz="3400" dirty="0">
                <a:latin typeface="Times New Roman" panose="02020603050405020304" pitchFamily="18" charset="0"/>
                <a:cs typeface="Times New Roman" panose="02020603050405020304" pitchFamily="18" charset="0"/>
              </a:rPr>
            </a:br>
            <a:r>
              <a:rPr lang="en-US" sz="3000" dirty="0">
                <a:latin typeface="Times New Roman" panose="02020603050405020304" pitchFamily="18" charset="0"/>
                <a:cs typeface="Times New Roman" panose="02020603050405020304" pitchFamily="18" charset="0"/>
              </a:rPr>
              <a:t>Confidential Information (Section 1.15)</a:t>
            </a:r>
          </a:p>
        </p:txBody>
      </p:sp>
      <p:sp>
        <p:nvSpPr>
          <p:cNvPr id="6" name="Content Placeholder 5"/>
          <p:cNvSpPr>
            <a:spLocks noGrp="1"/>
          </p:cNvSpPr>
          <p:nvPr>
            <p:ph idx="1"/>
          </p:nvPr>
        </p:nvSpPr>
        <p:spPr>
          <a:xfrm>
            <a:off x="1371600" y="1913206"/>
            <a:ext cx="9601200" cy="4073934"/>
          </a:xfrm>
        </p:spPr>
        <p:txBody>
          <a:bodyPr>
            <a:normAutofit fontScale="92500" lnSpcReduction="20000"/>
          </a:bodyPr>
          <a:lstStyle/>
          <a:p>
            <a:endParaRPr lang="en-US" sz="2200" i="0" dirty="0">
              <a:solidFill>
                <a:srgbClr val="101D49"/>
              </a:solidFill>
              <a:latin typeface="Times New Roman" panose="02020603050405020304" pitchFamily="18" charset="0"/>
              <a:cs typeface="Times New Roman" panose="02020603050405020304" pitchFamily="18" charset="0"/>
            </a:endParaRPr>
          </a:p>
          <a:p>
            <a:r>
              <a:rPr lang="en-US" sz="2200" i="0" dirty="0">
                <a:solidFill>
                  <a:srgbClr val="101D49"/>
                </a:solidFill>
                <a:latin typeface="Times New Roman" panose="02020603050405020304" pitchFamily="18" charset="0"/>
                <a:cs typeface="Times New Roman" panose="02020603050405020304" pitchFamily="18" charset="0"/>
              </a:rPr>
              <a:t>All materials contained in proposals are subject to the Access to Public Records Act (APRA) and can be accessed by any member of the public after contract award. The responses are deemed to be “public records” unless a specific provision of IC 5-14-3 protects it from disclosure</a:t>
            </a:r>
            <a:r>
              <a:rPr lang="en-US" sz="2200" dirty="0">
                <a:solidFill>
                  <a:srgbClr val="101D49"/>
                </a:solidFill>
                <a:latin typeface="Times New Roman" panose="02020603050405020304" pitchFamily="18" charset="0"/>
                <a:cs typeface="Times New Roman" panose="02020603050405020304" pitchFamily="18" charset="0"/>
              </a:rPr>
              <a:t>.</a:t>
            </a:r>
          </a:p>
          <a:p>
            <a:r>
              <a:rPr lang="en-US" sz="2200" i="0" dirty="0">
                <a:solidFill>
                  <a:srgbClr val="101D49"/>
                </a:solidFill>
                <a:latin typeface="Times New Roman" panose="02020603050405020304" pitchFamily="18" charset="0"/>
                <a:cs typeface="Times New Roman" panose="02020603050405020304" pitchFamily="18" charset="0"/>
              </a:rPr>
              <a:t>In order to request certain information be kept confidential, Respondents must claim a statutory exception to the APRA in their </a:t>
            </a:r>
            <a:r>
              <a:rPr lang="en-US" sz="2200" b="1" i="0" dirty="0">
                <a:solidFill>
                  <a:srgbClr val="101D49"/>
                </a:solidFill>
                <a:latin typeface="Times New Roman" panose="02020603050405020304" pitchFamily="18" charset="0"/>
                <a:cs typeface="Times New Roman" panose="02020603050405020304" pitchFamily="18" charset="0"/>
              </a:rPr>
              <a:t>Attachment I</a:t>
            </a:r>
            <a:r>
              <a:rPr lang="en-US" sz="2200" i="0" dirty="0">
                <a:solidFill>
                  <a:srgbClr val="101D49"/>
                </a:solidFill>
                <a:latin typeface="Times New Roman" panose="02020603050405020304" pitchFamily="18" charset="0"/>
                <a:cs typeface="Times New Roman" panose="02020603050405020304" pitchFamily="18" charset="0"/>
              </a:rPr>
              <a:t>, including describing which specific provision applies to which specific part of their response. </a:t>
            </a:r>
          </a:p>
          <a:p>
            <a:r>
              <a:rPr lang="en-US" sz="2200" i="0" dirty="0">
                <a:solidFill>
                  <a:srgbClr val="101D49"/>
                </a:solidFill>
                <a:latin typeface="Times New Roman" panose="02020603050405020304" pitchFamily="18" charset="0"/>
                <a:cs typeface="Times New Roman" panose="02020603050405020304" pitchFamily="18" charset="0"/>
              </a:rPr>
              <a:t>Confidential information must also be clearly marked and kept separate from the proposal in the electronic copies.  IDOA recommends sending a “public” file that has the confidential information redacted (may be in PDF format) and a “final” file that includes all required information (must be in format provided).</a:t>
            </a:r>
          </a:p>
          <a:p>
            <a:pPr marL="530339" lvl="1" indent="0">
              <a:buNone/>
            </a:pPr>
            <a:endParaRPr lang="en-US" sz="2200" i="0" dirty="0">
              <a:solidFill>
                <a:srgbClr val="101D49"/>
              </a:solidFill>
              <a:latin typeface="Times New Roman" panose="02020603050405020304" pitchFamily="18" charset="0"/>
              <a:cs typeface="Times New Roman" panose="02020603050405020304" pitchFamily="18" charset="0"/>
            </a:endParaRPr>
          </a:p>
          <a:p>
            <a:pPr marL="530339" lvl="1" indent="0" algn="ctr">
              <a:buNone/>
            </a:pPr>
            <a:r>
              <a:rPr lang="en-US" sz="2200" b="1" i="0" u="sng" dirty="0">
                <a:solidFill>
                  <a:srgbClr val="FF0000"/>
                </a:solidFill>
                <a:latin typeface="Times New Roman" panose="02020603050405020304" pitchFamily="18" charset="0"/>
                <a:cs typeface="Times New Roman" panose="02020603050405020304" pitchFamily="18" charset="0"/>
              </a:rPr>
              <a:t>DO NOT LABEL YOUR ENTIRE RESPONSE AS CONFIDENTIAL </a:t>
            </a:r>
          </a:p>
          <a:p>
            <a:pPr marL="530339" lvl="1" indent="0">
              <a:buNone/>
            </a:pPr>
            <a:endParaRPr lang="en-US" sz="2200" i="0" dirty="0">
              <a:solidFill>
                <a:srgbClr val="101D49"/>
              </a:solidFill>
              <a:latin typeface="Garamond" panose="02020404030301010803" pitchFamily="18" charset="0"/>
            </a:endParaRPr>
          </a:p>
          <a:p>
            <a:endParaRPr lang="en-US" dirty="0"/>
          </a:p>
        </p:txBody>
      </p:sp>
    </p:spTree>
    <p:extLst>
      <p:ext uri="{BB962C8B-B14F-4D97-AF65-F5344CB8AC3E}">
        <p14:creationId xmlns:p14="http://schemas.microsoft.com/office/powerpoint/2010/main" val="42280479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a:latin typeface="Times New Roman" panose="02020603050405020304" pitchFamily="18" charset="0"/>
                <a:cs typeface="Times New Roman" panose="02020603050405020304" pitchFamily="18" charset="0"/>
              </a:rPr>
              <a:t>Evaluation Criteria</a:t>
            </a:r>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822764483"/>
              </p:ext>
            </p:extLst>
          </p:nvPr>
        </p:nvGraphicFramePr>
        <p:xfrm>
          <a:off x="1371600" y="1997513"/>
          <a:ext cx="9083842" cy="1754815"/>
        </p:xfrm>
        <a:graphic>
          <a:graphicData uri="http://schemas.openxmlformats.org/drawingml/2006/table">
            <a:tbl>
              <a:tblPr firstRow="1" bandRow="1">
                <a:tableStyleId>{5C22544A-7EE6-4342-B048-85BDC9FD1C3A}</a:tableStyleId>
              </a:tblPr>
              <a:tblGrid>
                <a:gridCol w="5212080">
                  <a:extLst>
                    <a:ext uri="{9D8B030D-6E8A-4147-A177-3AD203B41FA5}">
                      <a16:colId xmlns:a16="http://schemas.microsoft.com/office/drawing/2014/main" val="20000"/>
                    </a:ext>
                  </a:extLst>
                </a:gridCol>
                <a:gridCol w="3871762">
                  <a:extLst>
                    <a:ext uri="{9D8B030D-6E8A-4147-A177-3AD203B41FA5}">
                      <a16:colId xmlns:a16="http://schemas.microsoft.com/office/drawing/2014/main" val="20001"/>
                    </a:ext>
                  </a:extLst>
                </a:gridCol>
              </a:tblGrid>
              <a:tr h="377597">
                <a:tc>
                  <a:txBody>
                    <a:bodyPr/>
                    <a:lstStyle/>
                    <a:p>
                      <a:pPr marL="0" marR="0" algn="ctr">
                        <a:spcBef>
                          <a:spcPts val="0"/>
                        </a:spcBef>
                        <a:spcAft>
                          <a:spcPts val="0"/>
                        </a:spcAft>
                      </a:pPr>
                      <a:r>
                        <a:rPr lang="en-US" sz="1500" b="1" dirty="0">
                          <a:solidFill>
                            <a:srgbClr val="101D49"/>
                          </a:solidFill>
                          <a:latin typeface="Times New Roman" panose="02020603050405020304" pitchFamily="18" charset="0"/>
                          <a:ea typeface="Times New Roman"/>
                          <a:cs typeface="Times New Roman" panose="02020603050405020304" pitchFamily="18" charset="0"/>
                        </a:rPr>
                        <a:t>Criteria</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algn="ctr">
                        <a:spcBef>
                          <a:spcPts val="0"/>
                        </a:spcBef>
                        <a:spcAft>
                          <a:spcPts val="0"/>
                        </a:spcAft>
                      </a:pPr>
                      <a:r>
                        <a:rPr lang="en-US" sz="1500" b="1" dirty="0">
                          <a:solidFill>
                            <a:srgbClr val="101D49"/>
                          </a:solidFill>
                          <a:latin typeface="Times New Roman" panose="02020603050405020304" pitchFamily="18" charset="0"/>
                          <a:ea typeface="Times New Roman"/>
                          <a:cs typeface="Times New Roman" panose="02020603050405020304" pitchFamily="18" charset="0"/>
                        </a:rPr>
                        <a:t>Points</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377597">
                <a:tc>
                  <a:txBody>
                    <a:bodyPr/>
                    <a:lstStyle/>
                    <a:p>
                      <a:pPr marL="0" marR="0" lvl="0" indent="0">
                        <a:spcBef>
                          <a:spcPts val="0"/>
                        </a:spcBef>
                        <a:spcAft>
                          <a:spcPts val="0"/>
                        </a:spcAft>
                        <a:buFontTx/>
                        <a:buNone/>
                      </a:pPr>
                      <a:r>
                        <a:rPr lang="en-US" sz="1500" b="1" spc="-10" dirty="0">
                          <a:solidFill>
                            <a:srgbClr val="101D49"/>
                          </a:solidFill>
                          <a:latin typeface="Times New Roman" panose="02020603050405020304" pitchFamily="18" charset="0"/>
                          <a:ea typeface="Times New Roman"/>
                          <a:cs typeface="Times New Roman" panose="02020603050405020304" pitchFamily="18" charset="0"/>
                        </a:rPr>
                        <a:t>Adherence to Mandatory Requirements</a:t>
                      </a:r>
                      <a:endParaRPr lang="en-US" sz="1500" b="1" dirty="0">
                        <a:solidFill>
                          <a:srgbClr val="101D49"/>
                        </a:solidFill>
                        <a:latin typeface="Times New Roman" panose="02020603050405020304" pitchFamily="18" charset="0"/>
                        <a:ea typeface="Times New Roman"/>
                        <a:cs typeface="Times New Roman" panose="02020603050405020304" pitchFamily="18" charset="0"/>
                      </a:endParaRP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dirty="0">
                          <a:solidFill>
                            <a:srgbClr val="101D49"/>
                          </a:solidFill>
                          <a:latin typeface="Times New Roman" panose="02020603050405020304" pitchFamily="18" charset="0"/>
                          <a:ea typeface="Times New Roman"/>
                          <a:cs typeface="Times New Roman" panose="02020603050405020304" pitchFamily="18" charset="0"/>
                        </a:rPr>
                        <a:t>Pass/Fail</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81373">
                <a:tc>
                  <a:txBody>
                    <a:bodyPr/>
                    <a:lstStyle/>
                    <a:p>
                      <a:pPr marL="0" marR="0" lvl="0" indent="0">
                        <a:spcBef>
                          <a:spcPts val="0"/>
                        </a:spcBef>
                        <a:spcAft>
                          <a:spcPts val="0"/>
                        </a:spcAft>
                        <a:buFontTx/>
                        <a:buNone/>
                      </a:pPr>
                      <a:r>
                        <a:rPr lang="en-US" sz="1500" b="1" dirty="0">
                          <a:solidFill>
                            <a:srgbClr val="101D49"/>
                          </a:solidFill>
                          <a:latin typeface="Times New Roman" panose="02020603050405020304" pitchFamily="18" charset="0"/>
                          <a:ea typeface="Times New Roman"/>
                          <a:cs typeface="Times New Roman" panose="02020603050405020304" pitchFamily="18" charset="0"/>
                        </a:rPr>
                        <a:t>Management Assessment/Quality (Business and Technical Proposal)</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kern="1200" dirty="0">
                          <a:solidFill>
                            <a:srgbClr val="101D49"/>
                          </a:solidFill>
                          <a:latin typeface="Times New Roman" panose="02020603050405020304" pitchFamily="18" charset="0"/>
                          <a:ea typeface="Times New Roman"/>
                          <a:cs typeface="Times New Roman" panose="02020603050405020304" pitchFamily="18" charset="0"/>
                        </a:rPr>
                        <a:t>100 points</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251577">
                <a:tc>
                  <a:txBody>
                    <a:bodyPr/>
                    <a:lstStyle/>
                    <a:p>
                      <a:pPr marL="0" marR="0" algn="ctr">
                        <a:spcBef>
                          <a:spcPts val="0"/>
                        </a:spcBef>
                        <a:spcAft>
                          <a:spcPts val="0"/>
                        </a:spcAft>
                      </a:pPr>
                      <a:r>
                        <a:rPr lang="en-US" sz="1500" b="1" dirty="0">
                          <a:solidFill>
                            <a:srgbClr val="101D49"/>
                          </a:solidFill>
                          <a:latin typeface="Times New Roman" panose="02020603050405020304" pitchFamily="18" charset="0"/>
                          <a:ea typeface="Times New Roman"/>
                          <a:cs typeface="Times New Roman" panose="02020603050405020304" pitchFamily="18" charset="0"/>
                        </a:rPr>
                        <a:t>Total</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algn="ctr">
                        <a:spcBef>
                          <a:spcPts val="0"/>
                        </a:spcBef>
                        <a:spcAft>
                          <a:spcPts val="0"/>
                        </a:spcAft>
                      </a:pPr>
                      <a:r>
                        <a:rPr lang="en-US" sz="1500" b="1" dirty="0">
                          <a:solidFill>
                            <a:srgbClr val="101D49"/>
                          </a:solidFill>
                          <a:latin typeface="Times New Roman" panose="02020603050405020304" pitchFamily="18" charset="0"/>
                          <a:ea typeface="Times New Roman"/>
                          <a:cs typeface="Times New Roman" panose="02020603050405020304" pitchFamily="18" charset="0"/>
                        </a:rPr>
                        <a:t>100 points </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6535448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71600" y="1924333"/>
            <a:ext cx="9601200" cy="4312693"/>
          </a:xfrm>
        </p:spPr>
        <p:txBody>
          <a:bodyPr>
            <a:normAutofit fontScale="92500" lnSpcReduction="20000"/>
          </a:bodyPr>
          <a:lstStyle/>
          <a:p>
            <a:r>
              <a:rPr lang="en-US" sz="2600" dirty="0">
                <a:solidFill>
                  <a:srgbClr val="101D49"/>
                </a:solidFill>
                <a:latin typeface="Times New Roman" panose="02020603050405020304" pitchFamily="18" charset="0"/>
                <a:cs typeface="Times New Roman" panose="02020603050405020304" pitchFamily="18" charset="0"/>
              </a:rPr>
              <a:t>Attachment B - Indiana Economic Impact Form</a:t>
            </a:r>
          </a:p>
          <a:p>
            <a:pPr lvl="1"/>
            <a:r>
              <a:rPr lang="en-US" sz="2500" i="0" dirty="0">
                <a:solidFill>
                  <a:srgbClr val="101D49"/>
                </a:solidFill>
                <a:latin typeface="Times New Roman" panose="02020603050405020304" pitchFamily="18" charset="0"/>
                <a:cs typeface="Times New Roman" panose="02020603050405020304" pitchFamily="18" charset="0"/>
              </a:rPr>
              <a:t>Complete / Submit in Excel </a:t>
            </a:r>
          </a:p>
          <a:p>
            <a:pPr lvl="1"/>
            <a:r>
              <a:rPr lang="en-US" sz="2500" i="0" dirty="0">
                <a:solidFill>
                  <a:srgbClr val="101D49"/>
                </a:solidFill>
                <a:latin typeface="Times New Roman" panose="02020603050405020304" pitchFamily="18" charset="0"/>
                <a:cs typeface="Times New Roman" panose="02020603050405020304" pitchFamily="18" charset="0"/>
              </a:rPr>
              <a:t>Signature Required </a:t>
            </a:r>
            <a:endParaRPr lang="en-US" sz="2600" dirty="0">
              <a:solidFill>
                <a:srgbClr val="101D49"/>
              </a:solidFill>
              <a:latin typeface="Times New Roman" panose="02020603050405020304" pitchFamily="18" charset="0"/>
              <a:cs typeface="Times New Roman" panose="02020603050405020304" pitchFamily="18" charset="0"/>
            </a:endParaRPr>
          </a:p>
          <a:p>
            <a:r>
              <a:rPr lang="en-US" sz="2600" dirty="0">
                <a:solidFill>
                  <a:srgbClr val="101D49"/>
                </a:solidFill>
                <a:latin typeface="Times New Roman" panose="02020603050405020304" pitchFamily="18" charset="0"/>
                <a:cs typeface="Times New Roman" panose="02020603050405020304" pitchFamily="18" charset="0"/>
              </a:rPr>
              <a:t>Attachment -  D Business Proposal</a:t>
            </a:r>
          </a:p>
          <a:p>
            <a:r>
              <a:rPr lang="en-US" sz="2600" dirty="0">
                <a:solidFill>
                  <a:srgbClr val="101D49"/>
                </a:solidFill>
                <a:latin typeface="Times New Roman" panose="02020603050405020304" pitchFamily="18" charset="0"/>
                <a:cs typeface="Times New Roman" panose="02020603050405020304" pitchFamily="18" charset="0"/>
              </a:rPr>
              <a:t>Attachment E - Technical Proposal </a:t>
            </a:r>
          </a:p>
          <a:p>
            <a:r>
              <a:rPr lang="en-US" sz="2600" dirty="0">
                <a:solidFill>
                  <a:srgbClr val="101D49"/>
                </a:solidFill>
                <a:latin typeface="Times New Roman" panose="02020603050405020304" pitchFamily="18" charset="0"/>
                <a:cs typeface="Times New Roman" panose="02020603050405020304" pitchFamily="18" charset="0"/>
              </a:rPr>
              <a:t>Attachment G - Reference Check Form (3)</a:t>
            </a:r>
          </a:p>
          <a:p>
            <a:pPr lvl="1">
              <a:buClr>
                <a:srgbClr val="101D49"/>
              </a:buClr>
            </a:pPr>
            <a:r>
              <a:rPr lang="en-US" sz="2600" dirty="0">
                <a:solidFill>
                  <a:srgbClr val="FF0000"/>
                </a:solidFill>
                <a:latin typeface="Times New Roman" panose="02020603050405020304" pitchFamily="18" charset="0"/>
                <a:cs typeface="Times New Roman" panose="02020603050405020304" pitchFamily="18" charset="0"/>
              </a:rPr>
              <a:t>Must be emailed directly to IDOA from the Reference, NOT the Respondent </a:t>
            </a:r>
          </a:p>
          <a:p>
            <a:pPr marL="384038" lvl="1">
              <a:spcBef>
                <a:spcPts val="1000"/>
              </a:spcBef>
              <a:buFont typeface="Franklin Gothic Book" panose="020B0503020102020204" pitchFamily="34" charset="0"/>
              <a:buChar char="■"/>
            </a:pPr>
            <a:r>
              <a:rPr lang="en-US" sz="2600" i="0" dirty="0">
                <a:solidFill>
                  <a:srgbClr val="101D49"/>
                </a:solidFill>
                <a:latin typeface="Times New Roman" panose="02020603050405020304" pitchFamily="18" charset="0"/>
                <a:cs typeface="Times New Roman" panose="02020603050405020304" pitchFamily="18" charset="0"/>
              </a:rPr>
              <a:t>Attachment I - Attestation Form </a:t>
            </a:r>
          </a:p>
          <a:p>
            <a:pPr marL="0" indent="0">
              <a:buNone/>
            </a:pPr>
            <a:r>
              <a:rPr lang="en-US" sz="2600" b="1" dirty="0">
                <a:solidFill>
                  <a:srgbClr val="FF0000"/>
                </a:solidFill>
                <a:latin typeface="Times New Roman" panose="02020603050405020304" pitchFamily="18" charset="0"/>
                <a:cs typeface="Times New Roman" panose="02020603050405020304" pitchFamily="18" charset="0"/>
              </a:rPr>
              <a:t>Failure to submit any of the required forms/documents puts your proposal at risk of not being evaluated and/or loss of points. </a:t>
            </a:r>
          </a:p>
          <a:p>
            <a:endParaRPr lang="en-US" dirty="0"/>
          </a:p>
        </p:txBody>
      </p:sp>
      <p:sp>
        <p:nvSpPr>
          <p:cNvPr id="6" name="Title 1">
            <a:extLst>
              <a:ext uri="{FF2B5EF4-FFF2-40B4-BE49-F238E27FC236}">
                <a16:creationId xmlns:a16="http://schemas.microsoft.com/office/drawing/2014/main" id="{8DAB46B5-A02D-5F16-D72F-36B425F5B38A}"/>
              </a:ext>
            </a:extLst>
          </p:cNvPr>
          <p:cNvSpPr>
            <a:spLocks noGrp="1"/>
          </p:cNvSpPr>
          <p:nvPr>
            <p:ph type="title"/>
          </p:nvPr>
        </p:nvSpPr>
        <p:spPr>
          <a:xfrm>
            <a:off x="1371600" y="870860"/>
            <a:ext cx="9601200" cy="829157"/>
          </a:xfrm>
        </p:spPr>
        <p:txBody>
          <a:bodyPr/>
          <a:lstStyle/>
          <a:p>
            <a:r>
              <a:rPr lang="en-US" sz="4000" dirty="0">
                <a:latin typeface="Times New Roman" panose="02020603050405020304" pitchFamily="18" charset="0"/>
                <a:cs typeface="Times New Roman" panose="02020603050405020304" pitchFamily="18" charset="0"/>
              </a:rPr>
              <a:t>Required Forms/Documents </a:t>
            </a:r>
          </a:p>
        </p:txBody>
      </p:sp>
    </p:spTree>
    <p:extLst>
      <p:ext uri="{BB962C8B-B14F-4D97-AF65-F5344CB8AC3E}">
        <p14:creationId xmlns:p14="http://schemas.microsoft.com/office/powerpoint/2010/main" val="5901173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23"/>
        <p:cNvGrpSpPr/>
        <p:nvPr/>
      </p:nvGrpSpPr>
      <p:grpSpPr>
        <a:xfrm>
          <a:off x="0" y="0"/>
          <a:ext cx="0" cy="0"/>
          <a:chOff x="0" y="0"/>
          <a:chExt cx="0" cy="0"/>
        </a:xfrm>
      </p:grpSpPr>
      <p:sp>
        <p:nvSpPr>
          <p:cNvPr id="324" name="Google Shape;324;p30"/>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400"/>
              <a:buFont typeface="Times New Roman"/>
              <a:buNone/>
            </a:pPr>
            <a:r>
              <a:rPr lang="en-US" sz="4000" dirty="0">
                <a:latin typeface="Times New Roman" panose="02020603050405020304" pitchFamily="18" charset="0"/>
                <a:ea typeface="Times New Roman"/>
                <a:cs typeface="Times New Roman" panose="02020603050405020304" pitchFamily="18" charset="0"/>
                <a:sym typeface="Times New Roman"/>
              </a:rPr>
              <a:t>Submission Requirements</a:t>
            </a:r>
            <a:br>
              <a:rPr lang="en-US" sz="4000" dirty="0">
                <a:latin typeface="Times New Roman" panose="02020603050405020304" pitchFamily="18" charset="0"/>
                <a:ea typeface="Garamond"/>
                <a:cs typeface="Times New Roman" panose="02020603050405020304" pitchFamily="18" charset="0"/>
                <a:sym typeface="Garamond"/>
              </a:rPr>
            </a:br>
            <a:endParaRPr sz="4000" dirty="0">
              <a:latin typeface="Times New Roman" panose="02020603050405020304" pitchFamily="18" charset="0"/>
              <a:ea typeface="Garamond"/>
              <a:cs typeface="Times New Roman" panose="02020603050405020304" pitchFamily="18" charset="0"/>
              <a:sym typeface="Garamond"/>
            </a:endParaRPr>
          </a:p>
        </p:txBody>
      </p:sp>
      <p:sp>
        <p:nvSpPr>
          <p:cNvPr id="325" name="Google Shape;325;p30"/>
          <p:cNvSpPr txBox="1">
            <a:spLocks noGrp="1"/>
          </p:cNvSpPr>
          <p:nvPr>
            <p:ph type="body" idx="1"/>
          </p:nvPr>
        </p:nvSpPr>
        <p:spPr>
          <a:xfrm>
            <a:off x="1371599" y="1881963"/>
            <a:ext cx="9741877" cy="4324284"/>
          </a:xfrm>
          <a:prstGeom prst="rect">
            <a:avLst/>
          </a:prstGeom>
          <a:noFill/>
          <a:ln>
            <a:noFill/>
          </a:ln>
        </p:spPr>
        <p:txBody>
          <a:bodyPr spcFirstLastPara="1" wrap="square" lIns="91425" tIns="45700" rIns="91425" bIns="45700" anchor="t" anchorCtr="0">
            <a:normAutofit fontScale="47500" lnSpcReduction="20000"/>
          </a:bodyPr>
          <a:lstStyle/>
          <a:p>
            <a:pPr marL="0" lvl="0" indent="0" algn="l" rtl="0">
              <a:lnSpc>
                <a:spcPct val="94000"/>
              </a:lnSpc>
              <a:spcBef>
                <a:spcPts val="0"/>
              </a:spcBef>
              <a:spcAft>
                <a:spcPts val="0"/>
              </a:spcAft>
              <a:buClr>
                <a:srgbClr val="101D49"/>
              </a:buClr>
              <a:buSzPct val="100000"/>
              <a:buNone/>
            </a:pPr>
            <a:r>
              <a:rPr lang="en-US" sz="4200" dirty="0">
                <a:solidFill>
                  <a:srgbClr val="101D49"/>
                </a:solidFill>
                <a:latin typeface="Times New Roman" panose="02020603050405020304" pitchFamily="18" charset="0"/>
                <a:ea typeface="Times New Roman"/>
                <a:cs typeface="Times New Roman" panose="02020603050405020304" pitchFamily="18" charset="0"/>
                <a:sym typeface="Times New Roman"/>
              </a:rPr>
              <a:t>All submissions must be made through a </a:t>
            </a:r>
            <a:r>
              <a:rPr lang="en-US" sz="4200" b="1" i="1" dirty="0">
                <a:solidFill>
                  <a:srgbClr val="101D49"/>
                </a:solidFill>
                <a:latin typeface="Times New Roman" panose="02020603050405020304" pitchFamily="18" charset="0"/>
                <a:ea typeface="Times New Roman"/>
                <a:cs typeface="Times New Roman" panose="02020603050405020304" pitchFamily="18" charset="0"/>
                <a:sym typeface="Times New Roman"/>
              </a:rPr>
              <a:t>two-part</a:t>
            </a:r>
            <a:r>
              <a:rPr lang="en-US" sz="4200" dirty="0">
                <a:solidFill>
                  <a:srgbClr val="101D49"/>
                </a:solidFill>
                <a:latin typeface="Times New Roman" panose="02020603050405020304" pitchFamily="18" charset="0"/>
                <a:ea typeface="Times New Roman"/>
                <a:cs typeface="Times New Roman" panose="02020603050405020304" pitchFamily="18" charset="0"/>
                <a:sym typeface="Times New Roman"/>
              </a:rPr>
              <a:t> process as described in RFS Sections 1.8 and 2.1. </a:t>
            </a:r>
            <a:endParaRPr sz="4200" dirty="0">
              <a:latin typeface="Times New Roman" panose="02020603050405020304" pitchFamily="18" charset="0"/>
              <a:cs typeface="Times New Roman" panose="02020603050405020304" pitchFamily="18" charset="0"/>
            </a:endParaRPr>
          </a:p>
          <a:p>
            <a:pPr marL="384038" lvl="0" indent="-384038" algn="l" rtl="0">
              <a:lnSpc>
                <a:spcPct val="94000"/>
              </a:lnSpc>
              <a:spcBef>
                <a:spcPts val="1200"/>
              </a:spcBef>
              <a:spcAft>
                <a:spcPts val="0"/>
              </a:spcAft>
              <a:buClr>
                <a:srgbClr val="101D49"/>
              </a:buClr>
              <a:buSzPct val="100000"/>
              <a:buChar char="■"/>
            </a:pPr>
            <a:r>
              <a:rPr lang="en-US" sz="3600" b="1" dirty="0">
                <a:solidFill>
                  <a:srgbClr val="101D49"/>
                </a:solidFill>
                <a:latin typeface="Times New Roman" panose="02020603050405020304" pitchFamily="18" charset="0"/>
                <a:ea typeface="Times New Roman"/>
                <a:cs typeface="Times New Roman" panose="02020603050405020304" pitchFamily="18" charset="0"/>
                <a:sym typeface="Times New Roman"/>
              </a:rPr>
              <a:t>Part One: Procurement Submission Form</a:t>
            </a:r>
            <a:endParaRPr sz="3600" dirty="0">
              <a:latin typeface="Times New Roman" panose="02020603050405020304" pitchFamily="18" charset="0"/>
              <a:cs typeface="Times New Roman" panose="02020603050405020304" pitchFamily="18" charset="0"/>
            </a:endParaRPr>
          </a:p>
          <a:p>
            <a:pPr marL="914377" lvl="1" indent="-384038" algn="l" rtl="0">
              <a:lnSpc>
                <a:spcPct val="94000"/>
              </a:lnSpc>
              <a:spcBef>
                <a:spcPts val="700"/>
              </a:spcBef>
              <a:spcAft>
                <a:spcPts val="0"/>
              </a:spcAft>
              <a:buClr>
                <a:srgbClr val="101D49"/>
              </a:buClr>
              <a:buSzPct val="100000"/>
              <a:buChar char="–"/>
            </a:pPr>
            <a:r>
              <a:rPr lang="en-US" sz="3400" i="0" dirty="0">
                <a:solidFill>
                  <a:srgbClr val="101D49"/>
                </a:solidFill>
                <a:latin typeface="Times New Roman" panose="02020603050405020304" pitchFamily="18" charset="0"/>
                <a:ea typeface="Times New Roman"/>
                <a:cs typeface="Times New Roman" panose="02020603050405020304" pitchFamily="18" charset="0"/>
                <a:sym typeface="Times New Roman"/>
              </a:rPr>
              <a:t>Form is available via the </a:t>
            </a:r>
            <a:r>
              <a:rPr lang="en-US" sz="3400" i="0" u="sng" dirty="0">
                <a:solidFill>
                  <a:srgbClr val="101D49"/>
                </a:solidFill>
                <a:latin typeface="Times New Roman" panose="02020603050405020304" pitchFamily="18" charset="0"/>
                <a:ea typeface="Times New Roman"/>
                <a:cs typeface="Times New Roman" panose="02020603050405020304" pitchFamily="18" charset="0"/>
                <a:sym typeface="Times New Roman"/>
                <a:hlinkClick r:id="rId3">
                  <a:extLst>
                    <a:ext uri="{A12FA001-AC4F-418D-AE19-62706E023703}">
                      <ahyp:hlinkClr xmlns:ahyp="http://schemas.microsoft.com/office/drawing/2018/hyperlinkcolor" val="tx"/>
                    </a:ext>
                  </a:extLst>
                </a:hlinkClick>
              </a:rPr>
              <a:t>Procurement Submission Form </a:t>
            </a:r>
            <a:r>
              <a:rPr lang="en-US" sz="3400" i="0" dirty="0">
                <a:solidFill>
                  <a:srgbClr val="101D49"/>
                </a:solidFill>
                <a:latin typeface="Times New Roman" panose="02020603050405020304" pitchFamily="18" charset="0"/>
                <a:ea typeface="Times New Roman"/>
                <a:cs typeface="Times New Roman" panose="02020603050405020304" pitchFamily="18" charset="0"/>
                <a:sym typeface="Times New Roman"/>
              </a:rPr>
              <a:t>link on the </a:t>
            </a:r>
            <a:r>
              <a:rPr lang="en-US" sz="3400" i="0" u="sng" dirty="0">
                <a:solidFill>
                  <a:srgbClr val="101D49"/>
                </a:solidFill>
                <a:latin typeface="Times New Roman" panose="02020603050405020304" pitchFamily="18" charset="0"/>
                <a:ea typeface="Times New Roman"/>
                <a:cs typeface="Times New Roman" panose="02020603050405020304" pitchFamily="18" charset="0"/>
                <a:sym typeface="Times New Roman"/>
                <a:hlinkClick r:id="rId4">
                  <a:extLst>
                    <a:ext uri="{A12FA001-AC4F-418D-AE19-62706E023703}">
                      <ahyp:hlinkClr xmlns:ahyp="http://schemas.microsoft.com/office/drawing/2018/hyperlinkcolor" val="tx"/>
                    </a:ext>
                  </a:extLst>
                </a:hlinkClick>
              </a:rPr>
              <a:t>Current Business Opportunities </a:t>
            </a:r>
            <a:r>
              <a:rPr lang="en-US" sz="3400" i="0" dirty="0">
                <a:solidFill>
                  <a:srgbClr val="101D49"/>
                </a:solidFill>
                <a:latin typeface="Times New Roman" panose="02020603050405020304" pitchFamily="18" charset="0"/>
                <a:ea typeface="Times New Roman"/>
                <a:cs typeface="Times New Roman" panose="02020603050405020304" pitchFamily="18" charset="0"/>
                <a:sym typeface="Times New Roman"/>
              </a:rPr>
              <a:t>page. </a:t>
            </a:r>
            <a:endParaRPr sz="3400" dirty="0">
              <a:latin typeface="Times New Roman" panose="02020603050405020304" pitchFamily="18" charset="0"/>
              <a:cs typeface="Times New Roman" panose="02020603050405020304" pitchFamily="18" charset="0"/>
            </a:endParaRPr>
          </a:p>
          <a:p>
            <a:pPr marL="914377" lvl="1" indent="-384038" algn="l" rtl="0">
              <a:lnSpc>
                <a:spcPct val="94000"/>
              </a:lnSpc>
              <a:spcBef>
                <a:spcPts val="700"/>
              </a:spcBef>
              <a:spcAft>
                <a:spcPts val="0"/>
              </a:spcAft>
              <a:buClr>
                <a:srgbClr val="101D49"/>
              </a:buClr>
              <a:buSzPct val="100000"/>
              <a:buChar char="–"/>
            </a:pPr>
            <a:r>
              <a:rPr lang="en-US" sz="3400" i="0" dirty="0">
                <a:solidFill>
                  <a:srgbClr val="101D49"/>
                </a:solidFill>
                <a:latin typeface="Times New Roman" panose="02020603050405020304" pitchFamily="18" charset="0"/>
                <a:ea typeface="Times New Roman"/>
                <a:cs typeface="Times New Roman" panose="02020603050405020304" pitchFamily="18" charset="0"/>
                <a:sym typeface="Times New Roman"/>
              </a:rPr>
              <a:t>All fields must be completed, including uploading the Executive Summary and Attestation Form.</a:t>
            </a:r>
            <a:endParaRPr sz="3400" dirty="0">
              <a:latin typeface="Times New Roman" panose="02020603050405020304" pitchFamily="18" charset="0"/>
              <a:cs typeface="Times New Roman" panose="02020603050405020304" pitchFamily="18" charset="0"/>
            </a:endParaRPr>
          </a:p>
          <a:p>
            <a:pPr marL="914377" lvl="1" indent="-384038" algn="l" rtl="0">
              <a:lnSpc>
                <a:spcPct val="94000"/>
              </a:lnSpc>
              <a:spcBef>
                <a:spcPts val="700"/>
              </a:spcBef>
              <a:spcAft>
                <a:spcPts val="0"/>
              </a:spcAft>
              <a:buClr>
                <a:srgbClr val="101D49"/>
              </a:buClr>
              <a:buSzPct val="100000"/>
              <a:buChar char="–"/>
            </a:pPr>
            <a:r>
              <a:rPr lang="en-US" sz="3400" i="0" dirty="0">
                <a:solidFill>
                  <a:srgbClr val="101D49"/>
                </a:solidFill>
                <a:latin typeface="Times New Roman" panose="02020603050405020304" pitchFamily="18" charset="0"/>
                <a:ea typeface="Times New Roman"/>
                <a:cs typeface="Times New Roman" panose="02020603050405020304" pitchFamily="18" charset="0"/>
                <a:sym typeface="Times New Roman"/>
              </a:rPr>
              <a:t>The form must be submitted by the Part One due date and time listed in Section 1.24. Failure to submit the forms or submission after the due date and time will result in disqualification.</a:t>
            </a:r>
            <a:endParaRPr sz="3400" dirty="0">
              <a:latin typeface="Times New Roman" panose="02020603050405020304" pitchFamily="18" charset="0"/>
              <a:cs typeface="Times New Roman" panose="02020603050405020304" pitchFamily="18" charset="0"/>
            </a:endParaRPr>
          </a:p>
          <a:p>
            <a:pPr marL="384038" lvl="0" indent="-384038" algn="l" rtl="0">
              <a:lnSpc>
                <a:spcPct val="94000"/>
              </a:lnSpc>
              <a:spcBef>
                <a:spcPts val="1200"/>
              </a:spcBef>
              <a:spcAft>
                <a:spcPts val="0"/>
              </a:spcAft>
              <a:buClr>
                <a:srgbClr val="101D49"/>
              </a:buClr>
              <a:buSzPct val="100000"/>
              <a:buChar char="■"/>
            </a:pPr>
            <a:r>
              <a:rPr lang="en-US" sz="3600" b="1" dirty="0">
                <a:solidFill>
                  <a:srgbClr val="101D49"/>
                </a:solidFill>
                <a:latin typeface="Times New Roman" panose="02020603050405020304" pitchFamily="18" charset="0"/>
                <a:ea typeface="Times New Roman"/>
                <a:cs typeface="Times New Roman" panose="02020603050405020304" pitchFamily="18" charset="0"/>
                <a:sym typeface="Times New Roman"/>
              </a:rPr>
              <a:t>Part Two: Receipt of Proposals on Flash Drives</a:t>
            </a:r>
            <a:endParaRPr sz="3600" dirty="0">
              <a:latin typeface="Times New Roman" panose="02020603050405020304" pitchFamily="18" charset="0"/>
              <a:cs typeface="Times New Roman" panose="02020603050405020304" pitchFamily="18" charset="0"/>
            </a:endParaRPr>
          </a:p>
          <a:p>
            <a:pPr marL="914377" lvl="1" indent="-384038" algn="l" rtl="0">
              <a:lnSpc>
                <a:spcPct val="94000"/>
              </a:lnSpc>
              <a:spcBef>
                <a:spcPts val="700"/>
              </a:spcBef>
              <a:spcAft>
                <a:spcPts val="0"/>
              </a:spcAft>
              <a:buClr>
                <a:srgbClr val="101D49"/>
              </a:buClr>
              <a:buSzPct val="100000"/>
              <a:buChar char="–"/>
            </a:pPr>
            <a:r>
              <a:rPr lang="en-US" sz="3400" i="0" dirty="0">
                <a:solidFill>
                  <a:srgbClr val="101D49"/>
                </a:solidFill>
                <a:latin typeface="Times New Roman" panose="02020603050405020304" pitchFamily="18" charset="0"/>
                <a:ea typeface="Times New Roman"/>
                <a:cs typeface="Times New Roman" panose="02020603050405020304" pitchFamily="18" charset="0"/>
                <a:sym typeface="Times New Roman"/>
              </a:rPr>
              <a:t>Proposal files must be mailed to the address listed in Section 1.8.</a:t>
            </a:r>
            <a:endParaRPr sz="3400" dirty="0">
              <a:latin typeface="Times New Roman" panose="02020603050405020304" pitchFamily="18" charset="0"/>
              <a:cs typeface="Times New Roman" panose="02020603050405020304" pitchFamily="18" charset="0"/>
            </a:endParaRPr>
          </a:p>
          <a:p>
            <a:pPr marL="914377" lvl="1" indent="-384038" algn="l" rtl="0">
              <a:lnSpc>
                <a:spcPct val="94000"/>
              </a:lnSpc>
              <a:spcBef>
                <a:spcPts val="700"/>
              </a:spcBef>
              <a:spcAft>
                <a:spcPts val="0"/>
              </a:spcAft>
              <a:buClr>
                <a:srgbClr val="101D49"/>
              </a:buClr>
              <a:buSzPct val="100000"/>
              <a:buChar char="–"/>
            </a:pPr>
            <a:r>
              <a:rPr lang="en-US" sz="3400" i="0" dirty="0">
                <a:solidFill>
                  <a:srgbClr val="101D49"/>
                </a:solidFill>
                <a:latin typeface="Times New Roman" panose="02020603050405020304" pitchFamily="18" charset="0"/>
                <a:ea typeface="Times New Roman"/>
                <a:cs typeface="Times New Roman" panose="02020603050405020304" pitchFamily="18" charset="0"/>
                <a:sym typeface="Times New Roman"/>
              </a:rPr>
              <a:t>The proposal must be received by the Part Two due date and time listed in Section 1.24. Failure to submit the flash drive by the due date and time will result in disqualification.</a:t>
            </a:r>
            <a:endParaRPr sz="3400" b="1" dirty="0">
              <a:solidFill>
                <a:srgbClr val="101D49"/>
              </a:solidFill>
              <a:latin typeface="Times New Roman" panose="02020603050405020304" pitchFamily="18" charset="0"/>
              <a:ea typeface="Times New Roman"/>
              <a:cs typeface="Times New Roman" panose="02020603050405020304" pitchFamily="18" charset="0"/>
              <a:sym typeface="Times New Roman"/>
            </a:endParaRPr>
          </a:p>
          <a:p>
            <a:pPr marL="384038" lvl="0" indent="-384038" algn="l" rtl="0">
              <a:lnSpc>
                <a:spcPct val="94000"/>
              </a:lnSpc>
              <a:spcBef>
                <a:spcPts val="1200"/>
              </a:spcBef>
              <a:spcAft>
                <a:spcPts val="0"/>
              </a:spcAft>
              <a:buClr>
                <a:srgbClr val="101D49"/>
              </a:buClr>
              <a:buSzPct val="100000"/>
              <a:buChar char="■"/>
            </a:pPr>
            <a:r>
              <a:rPr lang="en-US" sz="3600" b="1" dirty="0">
                <a:solidFill>
                  <a:srgbClr val="101D49"/>
                </a:solidFill>
                <a:latin typeface="Times New Roman" panose="02020603050405020304" pitchFamily="18" charset="0"/>
                <a:ea typeface="Times New Roman"/>
                <a:cs typeface="Times New Roman" panose="02020603050405020304" pitchFamily="18" charset="0"/>
                <a:sym typeface="Times New Roman"/>
              </a:rPr>
              <a:t>You must be a registered bidder to submit a proposal. </a:t>
            </a:r>
            <a:endParaRPr sz="3600" dirty="0">
              <a:latin typeface="Times New Roman" panose="02020603050405020304" pitchFamily="18" charset="0"/>
              <a:cs typeface="Times New Roman" panose="02020603050405020304" pitchFamily="18" charset="0"/>
            </a:endParaRPr>
          </a:p>
          <a:p>
            <a:pPr marL="914377" lvl="1" indent="-384038" algn="l" rtl="0">
              <a:lnSpc>
                <a:spcPct val="94000"/>
              </a:lnSpc>
              <a:spcBef>
                <a:spcPts val="700"/>
              </a:spcBef>
              <a:spcAft>
                <a:spcPts val="0"/>
              </a:spcAft>
              <a:buClr>
                <a:srgbClr val="101D49"/>
              </a:buClr>
              <a:buSzPct val="100000"/>
              <a:buChar char="–"/>
            </a:pPr>
            <a:r>
              <a:rPr lang="en-US" sz="3400" i="0" dirty="0">
                <a:solidFill>
                  <a:srgbClr val="101D49"/>
                </a:solidFill>
                <a:latin typeface="Times New Roman" panose="02020603050405020304" pitchFamily="18" charset="0"/>
                <a:ea typeface="Times New Roman"/>
                <a:cs typeface="Times New Roman" panose="02020603050405020304" pitchFamily="18" charset="0"/>
                <a:sym typeface="Times New Roman"/>
              </a:rPr>
              <a:t>Please refer to the </a:t>
            </a:r>
            <a:r>
              <a:rPr lang="en-US" sz="3400" i="0" u="sng" dirty="0">
                <a:solidFill>
                  <a:srgbClr val="101D49"/>
                </a:solidFill>
                <a:latin typeface="Times New Roman" panose="02020603050405020304" pitchFamily="18" charset="0"/>
                <a:ea typeface="Times New Roman"/>
                <a:cs typeface="Times New Roman" panose="02020603050405020304" pitchFamily="18" charset="0"/>
                <a:sym typeface="Times New Roman"/>
                <a:hlinkClick r:id="rId5">
                  <a:extLst>
                    <a:ext uri="{A12FA001-AC4F-418D-AE19-62706E023703}">
                      <ahyp:hlinkClr xmlns:ahyp="http://schemas.microsoft.com/office/drawing/2018/hyperlinkcolor" val="tx"/>
                    </a:ext>
                  </a:extLst>
                </a:hlinkClick>
              </a:rPr>
              <a:t>Bidder Registration </a:t>
            </a:r>
            <a:r>
              <a:rPr lang="en-US" sz="3400" i="0" dirty="0">
                <a:solidFill>
                  <a:srgbClr val="101D49"/>
                </a:solidFill>
                <a:latin typeface="Times New Roman" panose="02020603050405020304" pitchFamily="18" charset="0"/>
                <a:ea typeface="Times New Roman"/>
                <a:cs typeface="Times New Roman" panose="02020603050405020304" pitchFamily="18" charset="0"/>
                <a:sym typeface="Times New Roman"/>
              </a:rPr>
              <a:t>tutorial page for instructions about creating or updating your Bidder Profile. </a:t>
            </a:r>
            <a:endParaRPr sz="3400" dirty="0">
              <a:latin typeface="Times New Roman" panose="02020603050405020304" pitchFamily="18" charset="0"/>
              <a:cs typeface="Times New Roman" panose="02020603050405020304" pitchFamily="18" charset="0"/>
            </a:endParaRPr>
          </a:p>
          <a:p>
            <a:pPr marL="0" lvl="0" indent="0" algn="l" rtl="0">
              <a:lnSpc>
                <a:spcPct val="94000"/>
              </a:lnSpc>
              <a:spcBef>
                <a:spcPts val="1200"/>
              </a:spcBef>
              <a:spcAft>
                <a:spcPts val="0"/>
              </a:spcAft>
              <a:buClr>
                <a:srgbClr val="FF0000"/>
              </a:buClr>
              <a:buSzPct val="100000"/>
              <a:buNone/>
            </a:pPr>
            <a:r>
              <a:rPr lang="en-US" sz="2900" b="1" dirty="0">
                <a:solidFill>
                  <a:srgbClr val="FF0000"/>
                </a:solidFill>
                <a:latin typeface="Times New Roman" panose="02020603050405020304" pitchFamily="18" charset="0"/>
                <a:ea typeface="Times New Roman"/>
                <a:cs typeface="Times New Roman" panose="02020603050405020304" pitchFamily="18" charset="0"/>
                <a:sym typeface="Times New Roman"/>
              </a:rPr>
              <a:t>It is your responsibility to ensure that all required documents and forms are submitted prior to the due dates. Failure to complete or submit required documents and forms may result in disqualification or loss of points. </a:t>
            </a:r>
            <a:endParaRPr sz="29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817256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a:latin typeface="Times New Roman" panose="02020603050405020304" pitchFamily="18" charset="0"/>
                <a:cs typeface="Times New Roman" panose="02020603050405020304" pitchFamily="18" charset="0"/>
              </a:rPr>
              <a:t>Questions</a:t>
            </a:r>
            <a:br>
              <a:rPr lang="en-US" sz="4000" dirty="0">
                <a:solidFill>
                  <a:schemeClr val="tx1"/>
                </a:solidFill>
                <a:latin typeface="Times New Roman" panose="02020603050405020304" pitchFamily="18" charset="0"/>
                <a:cs typeface="Times New Roman" panose="02020603050405020304" pitchFamily="18" charset="0"/>
              </a:rPr>
            </a:br>
            <a:endParaRPr lang="en-US" sz="4000" dirty="0">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idx="1"/>
          </p:nvPr>
        </p:nvSpPr>
        <p:spPr>
          <a:xfrm>
            <a:off x="1937082" y="1969478"/>
            <a:ext cx="8909109" cy="4017662"/>
          </a:xfrm>
        </p:spPr>
        <p:txBody>
          <a:bodyPr>
            <a:normAutofit/>
          </a:bodyPr>
          <a:lstStyle/>
          <a:p>
            <a:pPr marL="0" indent="0">
              <a:buNone/>
            </a:pPr>
            <a:r>
              <a:rPr lang="en-US" sz="2400" b="1" dirty="0">
                <a:solidFill>
                  <a:srgbClr val="101D49"/>
                </a:solidFill>
                <a:latin typeface="Times New Roman" panose="02020603050405020304" pitchFamily="18" charset="0"/>
                <a:cs typeface="Times New Roman" panose="02020603050405020304" pitchFamily="18" charset="0"/>
              </a:rPr>
              <a:t>All questions must be submitted via email to </a:t>
            </a:r>
            <a:r>
              <a:rPr lang="en-US" sz="2400" b="1" dirty="0">
                <a:solidFill>
                  <a:srgbClr val="101D49"/>
                </a:solidFill>
                <a:latin typeface="Times New Roman" panose="02020603050405020304" pitchFamily="18" charset="0"/>
                <a:cs typeface="Times New Roman" panose="02020603050405020304" pitchFamily="18" charset="0"/>
                <a:hlinkClick r:id="rId2"/>
              </a:rPr>
              <a:t>rfp@idoa.in.gov</a:t>
            </a:r>
            <a:r>
              <a:rPr lang="en-US" sz="2400" b="1" dirty="0">
                <a:solidFill>
                  <a:srgbClr val="101D49"/>
                </a:solidFill>
                <a:latin typeface="Times New Roman" panose="02020603050405020304" pitchFamily="18" charset="0"/>
                <a:cs typeface="Times New Roman" panose="02020603050405020304" pitchFamily="18" charset="0"/>
              </a:rPr>
              <a:t> no later than 3:00 PM ET December 4, 2023, using Attachment F - Q&amp;A Template. </a:t>
            </a:r>
          </a:p>
          <a:p>
            <a:pPr marL="0" indent="0">
              <a:buNone/>
            </a:pPr>
            <a:endParaRPr lang="en-US" sz="2400" b="1" dirty="0">
              <a:solidFill>
                <a:srgbClr val="101D49"/>
              </a:solidFill>
              <a:latin typeface="Times New Roman" panose="02020603050405020304" pitchFamily="18" charset="0"/>
              <a:cs typeface="Times New Roman" panose="02020603050405020304" pitchFamily="18" charset="0"/>
            </a:endParaRPr>
          </a:p>
          <a:p>
            <a:pPr marL="0" indent="0">
              <a:buNone/>
            </a:pPr>
            <a:r>
              <a:rPr lang="en-US" sz="2400" b="1" u="sng" dirty="0">
                <a:solidFill>
                  <a:srgbClr val="101D49"/>
                </a:solidFill>
                <a:latin typeface="Times New Roman" panose="02020603050405020304" pitchFamily="18" charset="0"/>
                <a:cs typeface="Times New Roman" panose="02020603050405020304" pitchFamily="18" charset="0"/>
              </a:rPr>
              <a:t>REMINDER</a:t>
            </a:r>
            <a:r>
              <a:rPr lang="en-US" sz="2400" b="1" dirty="0">
                <a:solidFill>
                  <a:srgbClr val="101D49"/>
                </a:solidFill>
                <a:latin typeface="Times New Roman" panose="02020603050405020304" pitchFamily="18" charset="0"/>
                <a:cs typeface="Times New Roman" panose="02020603050405020304" pitchFamily="18" charset="0"/>
              </a:rPr>
              <a:t>: Email your contact info via Attachment H – Pre-proposal Network Opportunities Form to </a:t>
            </a:r>
            <a:r>
              <a:rPr lang="en-US" sz="2400" b="1" dirty="0">
                <a:solidFill>
                  <a:srgbClr val="101D49"/>
                </a:solidFill>
                <a:latin typeface="Times New Roman" panose="02020603050405020304" pitchFamily="18" charset="0"/>
                <a:cs typeface="Times New Roman" panose="02020603050405020304" pitchFamily="18" charset="0"/>
                <a:hlinkClick r:id="rId2"/>
              </a:rPr>
              <a:t>rfp@idoa.in.gov</a:t>
            </a:r>
            <a:r>
              <a:rPr lang="en-US" sz="2400" b="1" dirty="0">
                <a:solidFill>
                  <a:srgbClr val="101D49"/>
                </a:solidFill>
                <a:latin typeface="Times New Roman" panose="02020603050405020304" pitchFamily="18" charset="0"/>
                <a:cs typeface="Times New Roman" panose="02020603050405020304" pitchFamily="18" charset="0"/>
              </a:rPr>
              <a:t> no later than 3:00 PM ET December 4, 2023, to be included on the virtual sign in sheet. </a:t>
            </a:r>
          </a:p>
          <a:p>
            <a:pPr marL="0" indent="0" algn="ctr">
              <a:buNone/>
            </a:pPr>
            <a:endParaRPr lang="en-US" dirty="0"/>
          </a:p>
        </p:txBody>
      </p:sp>
    </p:spTree>
    <p:extLst>
      <p:ext uri="{BB962C8B-B14F-4D97-AF65-F5344CB8AC3E}">
        <p14:creationId xmlns:p14="http://schemas.microsoft.com/office/powerpoint/2010/main" val="16763711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
        <p:cNvGrpSpPr/>
        <p:nvPr/>
      </p:nvGrpSpPr>
      <p:grpSpPr>
        <a:xfrm>
          <a:off x="0" y="0"/>
          <a:ext cx="0" cy="0"/>
          <a:chOff x="0" y="0"/>
          <a:chExt cx="0" cy="0"/>
        </a:xfrm>
      </p:grpSpPr>
      <p:sp>
        <p:nvSpPr>
          <p:cNvPr id="5" name="Title 4"/>
          <p:cNvSpPr>
            <a:spLocks noGrp="1"/>
          </p:cNvSpPr>
          <p:nvPr>
            <p:ph type="ctrTitle"/>
          </p:nvPr>
        </p:nvSpPr>
        <p:spPr>
          <a:xfrm>
            <a:off x="806117" y="1531662"/>
            <a:ext cx="7531768" cy="3341128"/>
          </a:xfrm>
        </p:spPr>
        <p:txBody>
          <a:bodyPr/>
          <a:lstStyle/>
          <a:p>
            <a:pPr marL="342900" lvl="0" indent="-342900" defTabSz="914400">
              <a:lnSpc>
                <a:spcPct val="100000"/>
              </a:lnSpc>
              <a:spcBef>
                <a:spcPct val="20000"/>
              </a:spcBef>
              <a:defRPr/>
            </a:pPr>
            <a:r>
              <a:rPr lang="en-US" sz="6000" b="1" cap="none" dirty="0">
                <a:latin typeface="Times New Roman" panose="02020603050405020304" pitchFamily="18" charset="0"/>
                <a:cs typeface="Times New Roman" panose="02020603050405020304" pitchFamily="18" charset="0"/>
              </a:rPr>
              <a:t>Thank You</a:t>
            </a:r>
            <a:br>
              <a:rPr lang="en-US" sz="2800" b="1" dirty="0">
                <a:latin typeface="Times New Roman" panose="02020603050405020304" pitchFamily="18" charset="0"/>
                <a:cs typeface="Times New Roman" panose="02020603050405020304" pitchFamily="18" charset="0"/>
              </a:rPr>
            </a:br>
            <a:br>
              <a:rPr lang="en-US" sz="2800" b="1" dirty="0">
                <a:latin typeface="Times New Roman" panose="02020603050405020304" pitchFamily="18" charset="0"/>
                <a:cs typeface="Times New Roman" panose="02020603050405020304" pitchFamily="18" charset="0"/>
              </a:rPr>
            </a:br>
            <a:br>
              <a:rPr lang="en-US" sz="2800" b="1" dirty="0">
                <a:solidFill>
                  <a:srgbClr val="FF0000"/>
                </a:solidFill>
                <a:latin typeface="Times New Roman" panose="02020603050405020304" pitchFamily="18" charset="0"/>
                <a:cs typeface="Times New Roman" panose="02020603050405020304" pitchFamily="18" charset="0"/>
              </a:rPr>
            </a:br>
            <a:r>
              <a:rPr lang="en-US" sz="2400" b="1" dirty="0">
                <a:latin typeface="Times New Roman" panose="02020603050405020304" pitchFamily="18" charset="0"/>
                <a:cs typeface="Times New Roman" panose="02020603050405020304" pitchFamily="18" charset="0"/>
              </a:rPr>
              <a:t>Teresa </a:t>
            </a:r>
            <a:r>
              <a:rPr lang="en-US" sz="2400" b="1" dirty="0" err="1">
                <a:latin typeface="Times New Roman" panose="02020603050405020304" pitchFamily="18" charset="0"/>
                <a:cs typeface="Times New Roman" panose="02020603050405020304" pitchFamily="18" charset="0"/>
              </a:rPr>
              <a:t>deaton-reese</a:t>
            </a:r>
            <a:br>
              <a:rPr lang="en-US" sz="2400" b="1" dirty="0">
                <a:latin typeface="Times New Roman" panose="02020603050405020304" pitchFamily="18" charset="0"/>
                <a:cs typeface="Times New Roman" panose="02020603050405020304" pitchFamily="18" charset="0"/>
              </a:rPr>
            </a:br>
            <a:r>
              <a:rPr lang="en-US" sz="2400" b="1" dirty="0">
                <a:latin typeface="Times New Roman" panose="02020603050405020304" pitchFamily="18" charset="0"/>
                <a:cs typeface="Times New Roman" panose="02020603050405020304" pitchFamily="18" charset="0"/>
              </a:rPr>
              <a:t>tdeaton@idoa.in.gov  </a:t>
            </a:r>
          </a:p>
        </p:txBody>
      </p:sp>
    </p:spTree>
    <p:extLst>
      <p:ext uri="{BB962C8B-B14F-4D97-AF65-F5344CB8AC3E}">
        <p14:creationId xmlns:p14="http://schemas.microsoft.com/office/powerpoint/2010/main" val="1260733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3"/>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400"/>
              <a:buFont typeface="Times New Roman"/>
              <a:buNone/>
            </a:pPr>
            <a:r>
              <a:rPr lang="en-US" sz="4000" dirty="0">
                <a:latin typeface="Times New Roman" panose="02020603050405020304" pitchFamily="18" charset="0"/>
                <a:ea typeface="Times New Roman"/>
                <a:cs typeface="Times New Roman" panose="02020603050405020304" pitchFamily="18" charset="0"/>
                <a:sym typeface="Times New Roman"/>
              </a:rPr>
              <a:t>General Information</a:t>
            </a:r>
            <a:endParaRPr sz="4000" dirty="0">
              <a:latin typeface="Times New Roman" panose="02020603050405020304" pitchFamily="18" charset="0"/>
              <a:cs typeface="Times New Roman" panose="02020603050405020304" pitchFamily="18" charset="0"/>
            </a:endParaRPr>
          </a:p>
        </p:txBody>
      </p:sp>
      <p:sp>
        <p:nvSpPr>
          <p:cNvPr id="118" name="Google Shape;118;p3"/>
          <p:cNvSpPr txBox="1">
            <a:spLocks noGrp="1"/>
          </p:cNvSpPr>
          <p:nvPr>
            <p:ph type="body" idx="1"/>
          </p:nvPr>
        </p:nvSpPr>
        <p:spPr>
          <a:xfrm>
            <a:off x="1371599" y="1893455"/>
            <a:ext cx="9877647" cy="3999345"/>
          </a:xfrm>
          <a:prstGeom prst="rect">
            <a:avLst/>
          </a:prstGeom>
          <a:noFill/>
          <a:ln>
            <a:noFill/>
          </a:ln>
        </p:spPr>
        <p:txBody>
          <a:bodyPr spcFirstLastPara="1" wrap="square" lIns="91425" tIns="45700" rIns="91425" bIns="45700" anchor="t" anchorCtr="0">
            <a:noAutofit/>
          </a:bodyPr>
          <a:lstStyle/>
          <a:p>
            <a:pPr>
              <a:spcBef>
                <a:spcPts val="0"/>
              </a:spcBef>
              <a:buClr>
                <a:srgbClr val="101D49"/>
              </a:buClr>
              <a:buSzPct val="100000"/>
            </a:pPr>
            <a:r>
              <a:rPr lang="en-US" dirty="0">
                <a:solidFill>
                  <a:srgbClr val="101D49"/>
                </a:solidFill>
                <a:latin typeface="Times New Roman" panose="02020603050405020304" pitchFamily="18" charset="0"/>
                <a:cs typeface="Times New Roman" panose="02020603050405020304" pitchFamily="18" charset="0"/>
                <a:sym typeface="Times New Roman"/>
              </a:rPr>
              <a:t>Potenti</a:t>
            </a:r>
            <a:r>
              <a:rPr lang="en-US" dirty="0">
                <a:solidFill>
                  <a:srgbClr val="101D49"/>
                </a:solidFill>
                <a:latin typeface="Times New Roman" panose="02020603050405020304" pitchFamily="18" charset="0"/>
                <a:ea typeface="Tahoma" panose="020B0604030504040204" pitchFamily="34" charset="0"/>
                <a:cs typeface="Times New Roman" panose="02020603050405020304" pitchFamily="18" charset="0"/>
                <a:sym typeface="Times New Roman"/>
              </a:rPr>
              <a:t>al Respondents (prime contractors and subcontractors) will be given the opportunity to express interest in this solicitation and to have their company and contact information posted to the solicitation website by submitting the Pre-Proposal Network Opportunities Form (Attachment H) to </a:t>
            </a:r>
            <a:r>
              <a:rPr lang="en-US" dirty="0">
                <a:solidFill>
                  <a:srgbClr val="101D49"/>
                </a:solidFill>
                <a:latin typeface="Times New Roman" panose="02020603050405020304" pitchFamily="18" charset="0"/>
                <a:ea typeface="Tahoma" panose="020B0604030504040204" pitchFamily="34" charset="0"/>
                <a:cs typeface="Times New Roman" panose="02020603050405020304" pitchFamily="18" charset="0"/>
                <a:sym typeface="Times New Roman"/>
                <a:hlinkClick r:id="rId3"/>
              </a:rPr>
              <a:t>tdeaton@idoa.in.gov</a:t>
            </a:r>
            <a:r>
              <a:rPr lang="en-US" dirty="0">
                <a:solidFill>
                  <a:srgbClr val="101D49"/>
                </a:solidFill>
                <a:latin typeface="Times New Roman" panose="02020603050405020304" pitchFamily="18" charset="0"/>
                <a:ea typeface="Tahoma" panose="020B0604030504040204" pitchFamily="34" charset="0"/>
                <a:cs typeface="Times New Roman" panose="02020603050405020304" pitchFamily="18" charset="0"/>
                <a:sym typeface="Times New Roman"/>
              </a:rPr>
              <a:t>  no later than </a:t>
            </a:r>
            <a:r>
              <a:rPr lang="en-US" b="1" u="sng" dirty="0">
                <a:solidFill>
                  <a:srgbClr val="101D49"/>
                </a:solidFill>
                <a:latin typeface="Times New Roman" panose="02020603050405020304" pitchFamily="18" charset="0"/>
                <a:ea typeface="Tahoma" panose="020B0604030504040204" pitchFamily="34" charset="0"/>
                <a:cs typeface="Times New Roman" panose="02020603050405020304" pitchFamily="18" charset="0"/>
                <a:sym typeface="Times New Roman"/>
              </a:rPr>
              <a:t>3:00 PM ET </a:t>
            </a:r>
            <a:r>
              <a:rPr lang="en-US" b="1" u="sng" dirty="0">
                <a:solidFill>
                  <a:srgbClr val="101D49"/>
                </a:solidFill>
                <a:latin typeface="Times New Roman" panose="02020603050405020304" pitchFamily="18" charset="0"/>
                <a:ea typeface="Tahoma" panose="020B0604030504040204" pitchFamily="34" charset="0"/>
                <a:cs typeface="Times New Roman" panose="02020603050405020304" pitchFamily="18" charset="0"/>
                <a:sym typeface="Times New Roman"/>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
                  </a:ext>
                </a:extLst>
              </a:rPr>
              <a:t>on</a:t>
            </a:r>
            <a:r>
              <a:rPr lang="en-US" b="1" u="sng" dirty="0">
                <a:solidFill>
                  <a:srgbClr val="101D49"/>
                </a:solidFill>
                <a:latin typeface="Times New Roman" panose="02020603050405020304" pitchFamily="18" charset="0"/>
                <a:ea typeface="Tahoma" panose="020B0604030504040204" pitchFamily="34" charset="0"/>
                <a:cs typeface="Times New Roman" panose="02020603050405020304" pitchFamily="18" charset="0"/>
                <a:sym typeface="Times New Roman"/>
              </a:rPr>
              <a:t>  December 4,  2023 </a:t>
            </a:r>
            <a:r>
              <a:rPr lang="en-US" dirty="0">
                <a:solidFill>
                  <a:srgbClr val="101D49"/>
                </a:solidFill>
                <a:latin typeface="Times New Roman" panose="02020603050405020304" pitchFamily="18" charset="0"/>
                <a:ea typeface="Tahoma" panose="020B0604030504040204" pitchFamily="34" charset="0"/>
                <a:cs typeface="Times New Roman" panose="02020603050405020304" pitchFamily="18" charset="0"/>
                <a:sym typeface="Times New Roman"/>
              </a:rPr>
              <a:t>.  </a:t>
            </a:r>
            <a:r>
              <a:rPr lang="en-US" dirty="0">
                <a:solidFill>
                  <a:srgbClr val="101D49"/>
                </a:solidFill>
                <a:latin typeface="Times New Roman" panose="02020603050405020304" pitchFamily="18" charset="0"/>
                <a:cs typeface="Times New Roman" panose="02020603050405020304" pitchFamily="18" charset="0"/>
                <a:sym typeface="Times New Roman"/>
              </a:rPr>
              <a:t>This form is optional.</a:t>
            </a:r>
            <a:endParaRPr dirty="0">
              <a:solidFill>
                <a:srgbClr val="101D49"/>
              </a:solidFill>
              <a:latin typeface="Times New Roman" panose="02020603050405020304" pitchFamily="18" charset="0"/>
              <a:cs typeface="Times New Roman" panose="02020603050405020304" pitchFamily="18" charset="0"/>
            </a:endParaRPr>
          </a:p>
          <a:p>
            <a:pPr lvl="0">
              <a:spcBef>
                <a:spcPts val="0"/>
              </a:spcBef>
              <a:buClr>
                <a:srgbClr val="101D49"/>
              </a:buClr>
              <a:buSzPct val="100000"/>
            </a:pPr>
            <a:r>
              <a:rPr lang="en-US" dirty="0">
                <a:solidFill>
                  <a:srgbClr val="101D49"/>
                </a:solidFill>
                <a:latin typeface="Times New Roman" panose="02020603050405020304" pitchFamily="18" charset="0"/>
                <a:cs typeface="Times New Roman" panose="02020603050405020304" pitchFamily="18" charset="0"/>
                <a:sym typeface="Times New Roman"/>
              </a:rPr>
              <a:t>Potential R</a:t>
            </a:r>
            <a:r>
              <a:rPr lang="en-US" dirty="0">
                <a:solidFill>
                  <a:srgbClr val="101D49"/>
                </a:solidFill>
                <a:latin typeface="Times New Roman" panose="02020603050405020304" pitchFamily="18" charset="0"/>
                <a:ea typeface="Tahoma" panose="020B0604030504040204" pitchFamily="34" charset="0"/>
                <a:cs typeface="Times New Roman" panose="02020603050405020304" pitchFamily="18" charset="0"/>
                <a:sym typeface="Times New Roman"/>
              </a:rPr>
              <a:t>espondents to the solicitation are encouraged to submit any questions pertaining to the RFS via the Question/Inquiry process.  Please use Attachment F of this RFS for this purpose.  Questions regarding the solicitation must be submitted by </a:t>
            </a:r>
            <a:r>
              <a:rPr lang="en-US" b="1" u="sng" dirty="0">
                <a:solidFill>
                  <a:srgbClr val="101D49"/>
                </a:solidFill>
                <a:latin typeface="Times New Roman" panose="02020603050405020304" pitchFamily="18" charset="0"/>
                <a:ea typeface="Tahoma" panose="020B0604030504040204" pitchFamily="34" charset="0"/>
                <a:cs typeface="Times New Roman" panose="02020603050405020304" pitchFamily="18" charset="0"/>
                <a:sym typeface="Times New Roman"/>
              </a:rPr>
              <a:t>3:00 PM ET on December 4, </a:t>
            </a:r>
            <a:r>
              <a:rPr lang="en-US" b="1" u="sng" dirty="0">
                <a:solidFill>
                  <a:srgbClr val="101D49"/>
                </a:solidFill>
                <a:latin typeface="Times New Roman" panose="02020603050405020304" pitchFamily="18" charset="0"/>
                <a:cs typeface="Times New Roman" panose="02020603050405020304" pitchFamily="18" charset="0"/>
                <a:sym typeface="Times New Roman"/>
              </a:rPr>
              <a:t>2023. </a:t>
            </a:r>
            <a:endParaRPr b="1" u="sng" dirty="0">
              <a:solidFill>
                <a:srgbClr val="101D49"/>
              </a:solidFill>
              <a:latin typeface="Times New Roman" panose="02020603050405020304" pitchFamily="18" charset="0"/>
              <a:cs typeface="Times New Roman" panose="02020603050405020304" pitchFamily="18" charset="0"/>
            </a:endParaRPr>
          </a:p>
          <a:p>
            <a:pPr lvl="0">
              <a:spcBef>
                <a:spcPts val="0"/>
              </a:spcBef>
              <a:buClr>
                <a:srgbClr val="101D49"/>
              </a:buClr>
              <a:buSzPct val="100000"/>
            </a:pPr>
            <a:r>
              <a:rPr lang="en-US" dirty="0">
                <a:solidFill>
                  <a:srgbClr val="101D49"/>
                </a:solidFill>
                <a:latin typeface="Times New Roman" panose="02020603050405020304" pitchFamily="18" charset="0"/>
                <a:cs typeface="Times New Roman" panose="02020603050405020304" pitchFamily="18" charset="0"/>
                <a:sym typeface="Times New Roman"/>
              </a:rPr>
              <a:t>Part One of the submission process is due no later than 3:00 PM ET on January 17, 2024.  </a:t>
            </a:r>
            <a:endParaRPr dirty="0">
              <a:solidFill>
                <a:srgbClr val="101D49"/>
              </a:solidFill>
              <a:latin typeface="Times New Roman" panose="02020603050405020304" pitchFamily="18" charset="0"/>
              <a:cs typeface="Times New Roman" panose="02020603050405020304" pitchFamily="18" charset="0"/>
            </a:endParaRPr>
          </a:p>
          <a:p>
            <a:pPr lvl="0">
              <a:spcBef>
                <a:spcPts val="0"/>
              </a:spcBef>
              <a:buClr>
                <a:srgbClr val="101D49"/>
              </a:buClr>
              <a:buSzPct val="100000"/>
            </a:pPr>
            <a:r>
              <a:rPr lang="en-US" dirty="0">
                <a:solidFill>
                  <a:srgbClr val="101D49"/>
                </a:solidFill>
                <a:latin typeface="Times New Roman" panose="02020603050405020304" pitchFamily="18" charset="0"/>
                <a:cs typeface="Times New Roman" panose="02020603050405020304" pitchFamily="18" charset="0"/>
                <a:sym typeface="Times New Roman"/>
              </a:rPr>
              <a:t>Part Two of the submission </a:t>
            </a:r>
            <a:r>
              <a:rPr lang="en-US" dirty="0">
                <a:solidFill>
                  <a:srgbClr val="101D49"/>
                </a:solidFill>
                <a:latin typeface="Times New Roman" panose="02020603050405020304" pitchFamily="18" charset="0"/>
                <a:ea typeface="Tahoma" panose="020B0604030504040204" pitchFamily="34" charset="0"/>
                <a:cs typeface="Times New Roman" panose="02020603050405020304" pitchFamily="18" charset="0"/>
                <a:sym typeface="Times New Roman"/>
              </a:rPr>
              <a:t>process is due no later than 4:30 PM ET on January 22, 2024.</a:t>
            </a:r>
            <a:endParaRPr dirty="0">
              <a:solidFill>
                <a:srgbClr val="101D49"/>
              </a:solidFill>
              <a:latin typeface="Times New Roman" panose="02020603050405020304" pitchFamily="18" charset="0"/>
              <a:ea typeface="Tahoma" panose="020B0604030504040204" pitchFamily="34" charset="0"/>
              <a:cs typeface="Times New Roman" panose="02020603050405020304" pitchFamily="18" charset="0"/>
              <a:sym typeface="Times New Roman"/>
            </a:endParaRPr>
          </a:p>
        </p:txBody>
      </p:sp>
    </p:spTree>
    <p:extLst>
      <p:ext uri="{BB962C8B-B14F-4D97-AF65-F5344CB8AC3E}">
        <p14:creationId xmlns:p14="http://schemas.microsoft.com/office/powerpoint/2010/main" val="12270381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a:latin typeface="Times New Roman" panose="02020603050405020304" pitchFamily="18" charset="0"/>
                <a:cs typeface="Times New Roman" panose="02020603050405020304" pitchFamily="18" charset="0"/>
              </a:rPr>
              <a:t>Purpose of the RFS</a:t>
            </a:r>
          </a:p>
        </p:txBody>
      </p:sp>
      <p:sp>
        <p:nvSpPr>
          <p:cNvPr id="6" name="Content Placeholder 5"/>
          <p:cNvSpPr>
            <a:spLocks noGrp="1"/>
          </p:cNvSpPr>
          <p:nvPr>
            <p:ph idx="1"/>
          </p:nvPr>
        </p:nvSpPr>
        <p:spPr>
          <a:xfrm>
            <a:off x="1371599" y="1955409"/>
            <a:ext cx="9741877" cy="4031731"/>
          </a:xfrm>
        </p:spPr>
        <p:txBody>
          <a:bodyPr>
            <a:normAutofit/>
          </a:bodyPr>
          <a:lstStyle/>
          <a:p>
            <a:pPr marL="201168" marR="0" lvl="1" indent="0" algn="l" defTabSz="914400" rtl="0" eaLnBrk="1" fontAlgn="auto" latinLnBrk="0" hangingPunct="1">
              <a:lnSpc>
                <a:spcPct val="90000"/>
              </a:lnSpc>
              <a:spcBef>
                <a:spcPts val="200"/>
              </a:spcBef>
              <a:spcAft>
                <a:spcPts val="400"/>
              </a:spcAft>
              <a:buClr>
                <a:srgbClr val="1CADE4"/>
              </a:buClr>
              <a:buSzTx/>
              <a:buFont typeface="Calibri" pitchFamily="34" charset="0"/>
              <a:buNone/>
              <a:tabLst/>
              <a:defRPr/>
            </a:pPr>
            <a:r>
              <a:rPr kumimoji="0" lang="en-US" sz="2800" b="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cs typeface="Times New Roman" panose="02020603050405020304" pitchFamily="18" charset="0"/>
              </a:rPr>
              <a:t>The purpose of this RFS is to select multiple vendors that can satisfy the State’s need for the ongoing provision of Pre-ETS throughout the state through arranging for and delivering required activities to students with disabilities who are either eligible or potentially eligible to receive services from the DDRS Vocational Rehabilitation (VR) program.</a:t>
            </a:r>
            <a:endParaRPr kumimoji="0" lang="en-US" altLang="en-US" sz="2800" b="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cs typeface="Times New Roman" panose="02020603050405020304" pitchFamily="18" charset="0"/>
            </a:endParaRPr>
          </a:p>
          <a:p>
            <a:pPr marL="0" indent="0">
              <a:buNone/>
            </a:pPr>
            <a:endParaRPr lang="en-US" dirty="0">
              <a:solidFill>
                <a:srgbClr val="101D49"/>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370973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a:latin typeface="Times New Roman" panose="02020603050405020304" pitchFamily="18" charset="0"/>
                <a:cs typeface="Times New Roman" panose="02020603050405020304" pitchFamily="18" charset="0"/>
              </a:rPr>
              <a:t>Scope of Work</a:t>
            </a:r>
          </a:p>
        </p:txBody>
      </p:sp>
      <p:sp>
        <p:nvSpPr>
          <p:cNvPr id="5" name="Content Placeholder 5">
            <a:extLst>
              <a:ext uri="{FF2B5EF4-FFF2-40B4-BE49-F238E27FC236}">
                <a16:creationId xmlns:a16="http://schemas.microsoft.com/office/drawing/2014/main" id="{B11E0C87-3A6C-4DC8-BCEF-438F95C95DFC}"/>
              </a:ext>
            </a:extLst>
          </p:cNvPr>
          <p:cNvSpPr txBox="1">
            <a:spLocks/>
          </p:cNvSpPr>
          <p:nvPr/>
        </p:nvSpPr>
        <p:spPr>
          <a:xfrm>
            <a:off x="1371600" y="2286004"/>
            <a:ext cx="9601200" cy="2900191"/>
          </a:xfrm>
          <a:prstGeom prst="rect">
            <a:avLst/>
          </a:prstGeom>
        </p:spPr>
        <p:txBody>
          <a:bodyPr vert="horz" lIns="91440" tIns="45720" rIns="91440" bIns="45720" rtlCol="0">
            <a:normAutofit/>
          </a:bodyPr>
          <a:lstStyle>
            <a:lvl1pPr marL="384038" indent="-384038" algn="l" defTabSz="914377"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377" indent="-384038" algn="l" defTabSz="914377"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566" indent="-384038" algn="l" defTabSz="914377"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754" indent="-384038" algn="l" defTabSz="914377"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5943" indent="-384038" algn="l" defTabSz="914377"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131" indent="-384038" algn="l" defTabSz="914377"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320"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509"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697"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a:spcBef>
                <a:spcPts val="0"/>
              </a:spcBef>
              <a:spcAft>
                <a:spcPts val="0"/>
              </a:spcAft>
            </a:pPr>
            <a:endParaRPr lang="en-US" dirty="0">
              <a:solidFill>
                <a:srgbClr val="101D49"/>
              </a:solidFill>
              <a:latin typeface="Times New Roman" panose="02020603050405020304" pitchFamily="18" charset="0"/>
              <a:cs typeface="Times New Roman" panose="02020603050405020304" pitchFamily="18" charset="0"/>
            </a:endParaRPr>
          </a:p>
        </p:txBody>
      </p:sp>
      <p:sp>
        <p:nvSpPr>
          <p:cNvPr id="2" name="Content Placeholder 5">
            <a:extLst>
              <a:ext uri="{FF2B5EF4-FFF2-40B4-BE49-F238E27FC236}">
                <a16:creationId xmlns:a16="http://schemas.microsoft.com/office/drawing/2014/main" id="{9D7C1B37-A804-0A67-9946-94C86786ADF0}"/>
              </a:ext>
            </a:extLst>
          </p:cNvPr>
          <p:cNvSpPr txBox="1">
            <a:spLocks/>
          </p:cNvSpPr>
          <p:nvPr/>
        </p:nvSpPr>
        <p:spPr>
          <a:xfrm>
            <a:off x="1371599" y="1955409"/>
            <a:ext cx="9741877" cy="4031731"/>
          </a:xfrm>
          <a:prstGeom prst="rect">
            <a:avLst/>
          </a:prstGeom>
        </p:spPr>
        <p:txBody>
          <a:bodyPr vert="horz" lIns="91440" tIns="45720" rIns="91440" bIns="45720" rtlCol="0">
            <a:normAutofit/>
          </a:bodyPr>
          <a:lstStyle>
            <a:lvl1pPr marL="384038" indent="-384038" algn="l" defTabSz="914377"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377" indent="-384038" algn="l" defTabSz="914377"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566" indent="-384038" algn="l" defTabSz="914377"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754" indent="-384038" algn="l" defTabSz="914377"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5943" indent="-384038" algn="l" defTabSz="914377"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131" indent="-384038" algn="l" defTabSz="914377"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320"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509"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697"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a:spcBef>
                <a:spcPts val="0"/>
              </a:spcBef>
              <a:spcAft>
                <a:spcPts val="0"/>
              </a:spcAft>
            </a:pPr>
            <a:endParaRPr lang="en-US"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40811273-071F-6838-A443-ABF77070D525}"/>
              </a:ext>
            </a:extLst>
          </p:cNvPr>
          <p:cNvSpPr txBox="1"/>
          <p:nvPr/>
        </p:nvSpPr>
        <p:spPr>
          <a:xfrm>
            <a:off x="2077375" y="1638228"/>
            <a:ext cx="7510508" cy="2948884"/>
          </a:xfrm>
          <a:prstGeom prst="rect">
            <a:avLst/>
          </a:prstGeom>
          <a:noFill/>
        </p:spPr>
        <p:txBody>
          <a:bodyPr wrap="square">
            <a:spAutoFit/>
          </a:bodyPr>
          <a:lstStyle/>
          <a:p>
            <a:pPr marL="0" marR="0">
              <a:lnSpc>
                <a:spcPct val="115000"/>
              </a:lnSpc>
              <a:spcBef>
                <a:spcPts val="0"/>
              </a:spcBef>
              <a:spcAft>
                <a:spcPts val="10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DDRS/BRS is seeking information regarding available resources and expertise for the provision of Pre-ETS required activities. Collaboration among local public agencies, Work One centers, VR employment service providers, local educational agencies (i.e., schools), post-secondary educational institutions, Independent Living Centers, community programs, employers, or other entities, is of particular interest to BRS in the provision of these services.  Collaboration among entities is strongly encouraged to better coordinate service delivery, reduce duplication of effort, leverage promising and innovative practices, and serve the greatest number of students possible.</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214285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a:latin typeface="Times New Roman" panose="02020603050405020304" pitchFamily="18" charset="0"/>
                <a:cs typeface="Times New Roman" panose="02020603050405020304" pitchFamily="18" charset="0"/>
              </a:rPr>
              <a:t>Scope of Work continued</a:t>
            </a:r>
          </a:p>
        </p:txBody>
      </p:sp>
      <p:sp>
        <p:nvSpPr>
          <p:cNvPr id="5" name="Content Placeholder 5">
            <a:extLst>
              <a:ext uri="{FF2B5EF4-FFF2-40B4-BE49-F238E27FC236}">
                <a16:creationId xmlns:a16="http://schemas.microsoft.com/office/drawing/2014/main" id="{B11E0C87-3A6C-4DC8-BCEF-438F95C95DFC}"/>
              </a:ext>
            </a:extLst>
          </p:cNvPr>
          <p:cNvSpPr txBox="1">
            <a:spLocks/>
          </p:cNvSpPr>
          <p:nvPr/>
        </p:nvSpPr>
        <p:spPr>
          <a:xfrm>
            <a:off x="1371600" y="2286004"/>
            <a:ext cx="9601200" cy="2900191"/>
          </a:xfrm>
          <a:prstGeom prst="rect">
            <a:avLst/>
          </a:prstGeom>
        </p:spPr>
        <p:txBody>
          <a:bodyPr vert="horz" lIns="91440" tIns="45720" rIns="91440" bIns="45720" rtlCol="0">
            <a:normAutofit/>
          </a:bodyPr>
          <a:lstStyle>
            <a:lvl1pPr marL="384038" indent="-384038" algn="l" defTabSz="914377"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377" indent="-384038" algn="l" defTabSz="914377"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566" indent="-384038" algn="l" defTabSz="914377"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754" indent="-384038" algn="l" defTabSz="914377"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5943" indent="-384038" algn="l" defTabSz="914377"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131" indent="-384038" algn="l" defTabSz="914377"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320"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509"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697"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a:spcBef>
                <a:spcPts val="0"/>
              </a:spcBef>
              <a:spcAft>
                <a:spcPts val="0"/>
              </a:spcAft>
            </a:pPr>
            <a:endParaRPr lang="en-US" dirty="0">
              <a:solidFill>
                <a:srgbClr val="101D49"/>
              </a:solidFill>
              <a:latin typeface="Times New Roman" panose="02020603050405020304" pitchFamily="18" charset="0"/>
              <a:cs typeface="Times New Roman" panose="02020603050405020304" pitchFamily="18" charset="0"/>
            </a:endParaRPr>
          </a:p>
        </p:txBody>
      </p:sp>
      <p:sp>
        <p:nvSpPr>
          <p:cNvPr id="2" name="Content Placeholder 5">
            <a:extLst>
              <a:ext uri="{FF2B5EF4-FFF2-40B4-BE49-F238E27FC236}">
                <a16:creationId xmlns:a16="http://schemas.microsoft.com/office/drawing/2014/main" id="{9D7C1B37-A804-0A67-9946-94C86786ADF0}"/>
              </a:ext>
            </a:extLst>
          </p:cNvPr>
          <p:cNvSpPr txBox="1">
            <a:spLocks/>
          </p:cNvSpPr>
          <p:nvPr/>
        </p:nvSpPr>
        <p:spPr>
          <a:xfrm>
            <a:off x="1371599" y="1955409"/>
            <a:ext cx="9741877" cy="4031731"/>
          </a:xfrm>
          <a:prstGeom prst="rect">
            <a:avLst/>
          </a:prstGeom>
        </p:spPr>
        <p:txBody>
          <a:bodyPr vert="horz" lIns="91440" tIns="45720" rIns="91440" bIns="45720" rtlCol="0">
            <a:normAutofit/>
          </a:bodyPr>
          <a:lstStyle>
            <a:lvl1pPr marL="384038" indent="-384038" algn="l" defTabSz="914377"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377" indent="-384038" algn="l" defTabSz="914377"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566" indent="-384038" algn="l" defTabSz="914377"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754" indent="-384038" algn="l" defTabSz="914377"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5943" indent="-384038" algn="l" defTabSz="914377"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131" indent="-384038" algn="l" defTabSz="914377"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320"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509"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697"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a:spcBef>
                <a:spcPts val="0"/>
              </a:spcBef>
              <a:spcAft>
                <a:spcPts val="0"/>
              </a:spcAft>
            </a:pPr>
            <a:endParaRPr lang="en-US"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40811273-071F-6838-A443-ABF77070D525}"/>
              </a:ext>
            </a:extLst>
          </p:cNvPr>
          <p:cNvSpPr txBox="1"/>
          <p:nvPr/>
        </p:nvSpPr>
        <p:spPr>
          <a:xfrm>
            <a:off x="1371598" y="1638228"/>
            <a:ext cx="9521303" cy="4247317"/>
          </a:xfrm>
          <a:prstGeom prst="rect">
            <a:avLst/>
          </a:prstGeom>
          <a:noFill/>
        </p:spPr>
        <p:txBody>
          <a:bodyPr wrap="square">
            <a:spAutoFit/>
          </a:bodyPr>
          <a:lstStyle/>
          <a:p>
            <a:pPr>
              <a:defRPr/>
            </a:pPr>
            <a:r>
              <a:rPr lang="en-US" dirty="0">
                <a:latin typeface="Times New Roman" panose="02020603050405020304" pitchFamily="18" charset="0"/>
                <a:cs typeface="Times New Roman" panose="02020603050405020304" pitchFamily="18" charset="0"/>
              </a:rPr>
              <a:t>WIOA: Workforce Innovation and Opportunity Act - law that was signed July of 2014.  Replaces Workforce Investment Act of 1998. </a:t>
            </a:r>
            <a:r>
              <a:rPr lang="en-US" altLang="en-US" dirty="0">
                <a:latin typeface="Times New Roman" panose="02020603050405020304" pitchFamily="18" charset="0"/>
                <a:cs typeface="Times New Roman" panose="02020603050405020304" pitchFamily="18" charset="0"/>
              </a:rPr>
              <a:t>Emphasis on competitive, integrated employment.  </a:t>
            </a:r>
          </a:p>
          <a:p>
            <a:pPr lvl="1">
              <a:buFont typeface="Arial" panose="020B0604020202020204" pitchFamily="34" charset="0"/>
              <a:buChar char="•"/>
              <a:defRPr/>
            </a:pPr>
            <a:r>
              <a:rPr lang="en-US" dirty="0">
                <a:latin typeface="Times New Roman" panose="02020603050405020304" pitchFamily="18" charset="0"/>
                <a:cs typeface="Times New Roman" panose="02020603050405020304" pitchFamily="18" charset="0"/>
              </a:rPr>
              <a:t>Pre-employment Transition Services  </a:t>
            </a:r>
          </a:p>
          <a:p>
            <a:pPr lvl="2">
              <a:buFont typeface="Wingdings" panose="05000000000000000000" pitchFamily="2" charset="2"/>
              <a:buChar char="§"/>
              <a:defRPr/>
            </a:pPr>
            <a:r>
              <a:rPr lang="en-US" dirty="0">
                <a:latin typeface="Times New Roman" panose="02020603050405020304" pitchFamily="18" charset="0"/>
                <a:cs typeface="Times New Roman" panose="02020603050405020304" pitchFamily="18" charset="0"/>
              </a:rPr>
              <a:t>5 focus areas for eligible and </a:t>
            </a:r>
            <a:r>
              <a:rPr lang="en-US" u="sng" dirty="0">
                <a:latin typeface="Times New Roman" panose="02020603050405020304" pitchFamily="18" charset="0"/>
                <a:cs typeface="Times New Roman" panose="02020603050405020304" pitchFamily="18" charset="0"/>
              </a:rPr>
              <a:t>potentially eligible</a:t>
            </a:r>
            <a:r>
              <a:rPr lang="en-US" dirty="0">
                <a:latin typeface="Times New Roman" panose="02020603050405020304" pitchFamily="18" charset="0"/>
                <a:cs typeface="Times New Roman" panose="02020603050405020304" pitchFamily="18" charset="0"/>
              </a:rPr>
              <a:t> students with disabilities. VR is required to s</a:t>
            </a:r>
            <a:r>
              <a:rPr lang="en-US" altLang="en-US" dirty="0">
                <a:latin typeface="Times New Roman" panose="02020603050405020304" pitchFamily="18" charset="0"/>
                <a:cs typeface="Times New Roman" panose="02020603050405020304" pitchFamily="18" charset="0"/>
              </a:rPr>
              <a:t>et aside 15% of federal VR program funds each year to provide pre-employment transition services (pre-ETS) to students with disabilities. </a:t>
            </a:r>
          </a:p>
          <a:p>
            <a:pPr lvl="2">
              <a:buFont typeface="Wingdings" panose="05000000000000000000" pitchFamily="2" charset="2"/>
              <a:buChar char="§"/>
              <a:defRPr/>
            </a:pPr>
            <a:r>
              <a:rPr lang="en-US" dirty="0">
                <a:latin typeface="Times New Roman" panose="02020603050405020304" pitchFamily="18" charset="0"/>
                <a:cs typeface="Times New Roman" panose="02020603050405020304" pitchFamily="18" charset="0"/>
              </a:rPr>
              <a:t>It is anticipated that a total of approximately $10,000,000 annually is available for contract awards, and BRS anticipates awarding multiple contracts from this RFS. This figure is only an estimate and is not to be construed as an amount to be offered under this RFS.</a:t>
            </a:r>
            <a:endParaRPr lang="en-US" altLang="en-US" dirty="0">
              <a:latin typeface="Times New Roman" panose="02020603050405020304" pitchFamily="18" charset="0"/>
              <a:cs typeface="Times New Roman" panose="02020603050405020304" pitchFamily="18" charset="0"/>
            </a:endParaRPr>
          </a:p>
          <a:p>
            <a:pPr lvl="2">
              <a:buFont typeface="Wingdings" panose="05000000000000000000" pitchFamily="2" charset="2"/>
              <a:buChar char="§"/>
              <a:defRPr/>
            </a:pPr>
            <a:r>
              <a:rPr lang="en-US" altLang="en-US" dirty="0">
                <a:latin typeface="Times New Roman" panose="02020603050405020304" pitchFamily="18" charset="0"/>
                <a:cs typeface="Times New Roman" panose="02020603050405020304" pitchFamily="18" charset="0"/>
              </a:rPr>
              <a:t>Potentially eligible is defined as: s</a:t>
            </a:r>
            <a:r>
              <a:rPr lang="en-US" dirty="0">
                <a:latin typeface="Times New Roman" panose="02020603050405020304" pitchFamily="18" charset="0"/>
                <a:cs typeface="Times New Roman" panose="02020603050405020304" pitchFamily="18" charset="0"/>
              </a:rPr>
              <a:t>tudents receiving services under an Individualized Education Plan (IEP), students receiving accommodations pursuant to a Section 504 plan, or students receiving mainstream educational services who are individuals with a disability as defined in the Rehabilitation Act. </a:t>
            </a:r>
          </a:p>
          <a:p>
            <a:pPr lvl="2">
              <a:buFont typeface="Wingdings" panose="05000000000000000000" pitchFamily="2" charset="2"/>
              <a:buChar char="§"/>
              <a:defRPr/>
            </a:pPr>
            <a:r>
              <a:rPr lang="en-US" dirty="0">
                <a:latin typeface="Times New Roman" panose="02020603050405020304" pitchFamily="18" charset="0"/>
                <a:cs typeface="Times New Roman" panose="02020603050405020304" pitchFamily="18" charset="0"/>
              </a:rPr>
              <a:t>As the name implies, potentially eligible students will not have applied and been found eligible for VR services.</a:t>
            </a:r>
          </a:p>
        </p:txBody>
      </p:sp>
    </p:spTree>
    <p:extLst>
      <p:ext uri="{BB962C8B-B14F-4D97-AF65-F5344CB8AC3E}">
        <p14:creationId xmlns:p14="http://schemas.microsoft.com/office/powerpoint/2010/main" val="31900153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Students &amp; Youth with Disabilities</a:t>
            </a:r>
          </a:p>
        </p:txBody>
      </p:sp>
      <p:sp>
        <p:nvSpPr>
          <p:cNvPr id="3" name="Content Placeholder 2"/>
          <p:cNvSpPr>
            <a:spLocks noGrp="1"/>
          </p:cNvSpPr>
          <p:nvPr>
            <p:ph idx="1"/>
          </p:nvPr>
        </p:nvSpPr>
        <p:spPr/>
        <p:txBody>
          <a:bodyPr>
            <a:normAutofit lnSpcReduction="10000"/>
          </a:bodyPr>
          <a:lstStyle/>
          <a:p>
            <a:pPr>
              <a:defRPr/>
            </a:pPr>
            <a:r>
              <a:rPr lang="en-US" sz="2200" b="1" dirty="0">
                <a:latin typeface="Times New Roman" panose="02020603050405020304" pitchFamily="18" charset="0"/>
                <a:cs typeface="Times New Roman" panose="02020603050405020304" pitchFamily="18" charset="0"/>
              </a:rPr>
              <a:t>WIOA defines these differently:</a:t>
            </a:r>
          </a:p>
          <a:p>
            <a:pPr lvl="1">
              <a:buFont typeface="Arial" panose="020B0604020202020204" pitchFamily="34" charset="0"/>
              <a:buChar char="•"/>
              <a:defRPr/>
            </a:pPr>
            <a:r>
              <a:rPr lang="en-US" sz="2400" b="1" u="sng" dirty="0">
                <a:latin typeface="Times New Roman" panose="02020603050405020304" pitchFamily="18" charset="0"/>
                <a:cs typeface="Times New Roman" panose="02020603050405020304" pitchFamily="18" charset="0"/>
              </a:rPr>
              <a:t>Students with Disabilities</a:t>
            </a:r>
            <a:r>
              <a:rPr lang="en-US" sz="2400" dirty="0">
                <a:latin typeface="Times New Roman" panose="02020603050405020304" pitchFamily="18" charset="0"/>
                <a:cs typeface="Times New Roman" panose="02020603050405020304" pitchFamily="18" charset="0"/>
              </a:rPr>
              <a:t>: Individuals with a disability in secondary or postsecondary education, ages 14-22. </a:t>
            </a:r>
          </a:p>
          <a:p>
            <a:pPr lvl="1">
              <a:buFont typeface="Arial" panose="020B0604020202020204" pitchFamily="34" charset="0"/>
              <a:buChar char="•"/>
              <a:defRPr/>
            </a:pPr>
            <a:r>
              <a:rPr lang="en-US" sz="2400" b="1" u="sng" dirty="0">
                <a:latin typeface="Times New Roman" panose="02020603050405020304" pitchFamily="18" charset="0"/>
                <a:cs typeface="Times New Roman" panose="02020603050405020304" pitchFamily="18" charset="0"/>
              </a:rPr>
              <a:t>Youth with Disabilities</a:t>
            </a:r>
            <a:r>
              <a:rPr lang="en-US" sz="2400" dirty="0">
                <a:latin typeface="Times New Roman" panose="02020603050405020304" pitchFamily="18" charset="0"/>
                <a:cs typeface="Times New Roman" panose="02020603050405020304" pitchFamily="18" charset="0"/>
              </a:rPr>
              <a:t>: Individuals with a disability ages 14-24 who may or may not be attending a secondary or postsecondary educational institution.  </a:t>
            </a:r>
          </a:p>
          <a:p>
            <a:pPr lvl="1">
              <a:buFont typeface="Arial" panose="020B0604020202020204" pitchFamily="34" charset="0"/>
              <a:buChar char="•"/>
              <a:defRPr/>
            </a:pPr>
            <a:r>
              <a:rPr lang="en-US" sz="2400" b="1" dirty="0">
                <a:latin typeface="Times New Roman" panose="02020603050405020304" pitchFamily="18" charset="0"/>
                <a:cs typeface="Times New Roman" panose="02020603050405020304" pitchFamily="18" charset="0"/>
              </a:rPr>
              <a:t>Only students with disabilities are eligible for Pre-ETS</a:t>
            </a:r>
            <a:r>
              <a:rPr lang="en-US" sz="2400" dirty="0">
                <a:latin typeface="Times New Roman" panose="02020603050405020304" pitchFamily="18" charset="0"/>
                <a:cs typeface="Times New Roman" panose="02020603050405020304" pitchFamily="18" charset="0"/>
              </a:rPr>
              <a:t>. Youth who are not students should be referred to VR for services, if appropriate.</a:t>
            </a:r>
            <a:endParaRPr lang="en-US" alt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276378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75648" y="762001"/>
            <a:ext cx="7543800" cy="993557"/>
          </a:xfrm>
        </p:spPr>
        <p:txBody>
          <a:bodyPr/>
          <a:lstStyle/>
          <a:p>
            <a:r>
              <a:rPr lang="en-US" dirty="0">
                <a:latin typeface="Times New Roman" panose="02020603050405020304" pitchFamily="18" charset="0"/>
                <a:cs typeface="Times New Roman" panose="02020603050405020304" pitchFamily="18" charset="0"/>
              </a:rPr>
              <a:t>Required Activities	</a:t>
            </a:r>
          </a:p>
        </p:txBody>
      </p:sp>
      <p:sp>
        <p:nvSpPr>
          <p:cNvPr id="3" name="Content Placeholder 2"/>
          <p:cNvSpPr>
            <a:spLocks noGrp="1"/>
          </p:cNvSpPr>
          <p:nvPr>
            <p:ph idx="1"/>
          </p:nvPr>
        </p:nvSpPr>
        <p:spPr>
          <a:xfrm>
            <a:off x="2375648" y="1755558"/>
            <a:ext cx="7543801" cy="4023360"/>
          </a:xfrm>
        </p:spPr>
        <p:txBody>
          <a:bodyPr>
            <a:noAutofit/>
          </a:bodyPr>
          <a:lstStyle/>
          <a:p>
            <a:pPr marL="342900" indent="-342900">
              <a:buFont typeface="+mj-lt"/>
              <a:buAutoNum type="arabicPeriod"/>
            </a:pPr>
            <a:r>
              <a:rPr lang="en-US" sz="1600" dirty="0">
                <a:latin typeface="Times New Roman" panose="02020603050405020304" pitchFamily="18" charset="0"/>
                <a:cs typeface="Times New Roman" panose="02020603050405020304" pitchFamily="18" charset="0"/>
              </a:rPr>
              <a:t>Job exploration counseling: discussion of vocational interests, review of local labor market and in-demand industries and occupations, non-traditional employment options, identification of career pathways of interest to the students.</a:t>
            </a:r>
          </a:p>
          <a:p>
            <a:pPr marL="342900" indent="-342900">
              <a:buFont typeface="+mj-lt"/>
              <a:buAutoNum type="arabicPeriod"/>
            </a:pPr>
            <a:r>
              <a:rPr lang="en-US" sz="1600" dirty="0">
                <a:latin typeface="Times New Roman" panose="02020603050405020304" pitchFamily="18" charset="0"/>
                <a:cs typeface="Times New Roman" panose="02020603050405020304" pitchFamily="18" charset="0"/>
              </a:rPr>
              <a:t>Work-based learning experiences: apprenticeships (not including registered and pre-apprenticeships) and job shadowing, paid and non-paid internships and/or work experiences, informational interviews, volunteering.</a:t>
            </a:r>
          </a:p>
          <a:p>
            <a:pPr marL="342900" indent="-342900">
              <a:buFont typeface="+mj-lt"/>
              <a:buAutoNum type="arabicPeriod"/>
            </a:pPr>
            <a:r>
              <a:rPr lang="en-US" sz="1600" dirty="0">
                <a:latin typeface="Times New Roman" panose="02020603050405020304" pitchFamily="18" charset="0"/>
                <a:cs typeface="Times New Roman" panose="02020603050405020304" pitchFamily="18" charset="0"/>
              </a:rPr>
              <a:t>Counseling on postsecondary opportunities: gaining awareness of career pathways, promoting participation in postsecondary education, attending college fairs and tours, connecting students to services and supports from agencies that assist people with disabilities.</a:t>
            </a:r>
          </a:p>
          <a:p>
            <a:pPr marL="342900" indent="-342900">
              <a:buFont typeface="+mj-lt"/>
              <a:buAutoNum type="arabicPeriod"/>
            </a:pPr>
            <a:r>
              <a:rPr lang="en-US" sz="1600" dirty="0">
                <a:latin typeface="Times New Roman" panose="02020603050405020304" pitchFamily="18" charset="0"/>
                <a:cs typeface="Times New Roman" panose="02020603050405020304" pitchFamily="18" charset="0"/>
              </a:rPr>
              <a:t>Workplace readiness training: receive training on communication, problem solving, and other specific social and interpersonal skills as well as independent living skills.</a:t>
            </a:r>
          </a:p>
          <a:p>
            <a:pPr marL="342900" indent="-342900">
              <a:buFont typeface="+mj-lt"/>
              <a:buAutoNum type="arabicPeriod"/>
            </a:pPr>
            <a:r>
              <a:rPr lang="en-US" sz="1600" dirty="0">
                <a:latin typeface="Times New Roman" panose="02020603050405020304" pitchFamily="18" charset="0"/>
                <a:cs typeface="Times New Roman" panose="02020603050405020304" pitchFamily="18" charset="0"/>
              </a:rPr>
              <a:t>Instruction in self—advocacy: training on self-awareness, disclosure of disability, and knowing individual rights and responsibilities.</a:t>
            </a:r>
          </a:p>
        </p:txBody>
      </p:sp>
    </p:spTree>
    <p:extLst>
      <p:ext uri="{BB962C8B-B14F-4D97-AF65-F5344CB8AC3E}">
        <p14:creationId xmlns:p14="http://schemas.microsoft.com/office/powerpoint/2010/main" val="659946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a:latin typeface="Times New Roman" panose="02020603050405020304" pitchFamily="18" charset="0"/>
                <a:cs typeface="Times New Roman" panose="02020603050405020304" pitchFamily="18" charset="0"/>
              </a:rPr>
              <a:t>Term of Contract</a:t>
            </a:r>
          </a:p>
        </p:txBody>
      </p:sp>
      <p:sp>
        <p:nvSpPr>
          <p:cNvPr id="6" name="Content Placeholder 5"/>
          <p:cNvSpPr>
            <a:spLocks noGrp="1"/>
          </p:cNvSpPr>
          <p:nvPr>
            <p:ph idx="1"/>
          </p:nvPr>
        </p:nvSpPr>
        <p:spPr>
          <a:xfrm>
            <a:off x="1371600" y="1899138"/>
            <a:ext cx="9601200" cy="3924887"/>
          </a:xfrm>
        </p:spPr>
        <p:txBody>
          <a:bodyPr>
            <a:normAutofit/>
          </a:bodyPr>
          <a:lstStyle/>
          <a:p>
            <a:pPr marL="457200" lvl="1" indent="0" defTabSz="914400">
              <a:lnSpc>
                <a:spcPct val="90000"/>
              </a:lnSpc>
              <a:spcBef>
                <a:spcPct val="20000"/>
              </a:spcBef>
              <a:spcAft>
                <a:spcPts val="0"/>
              </a:spcAft>
              <a:buNone/>
            </a:pPr>
            <a:r>
              <a:rPr lang="en-US" sz="1800" i="0" dirty="0">
                <a:effectLst/>
                <a:latin typeface="Calibri" panose="020F0502020204030204" pitchFamily="34" charset="0"/>
                <a:ea typeface="Calibri" panose="020F0502020204030204" pitchFamily="34" charset="0"/>
                <a:cs typeface="Courier"/>
              </a:rPr>
              <a:t>The term of the contract(s) shall be for a period of two (2) years (October 1, 2024 to September 30, 2026). There may be one (1) two-year renewal for a total of four (4) years at the State’s discretion.</a:t>
            </a:r>
            <a:endParaRPr lang="en-US" sz="1800" i="0" dirty="0">
              <a:effectLst/>
              <a:latin typeface="Courier"/>
              <a:ea typeface="Times New Roman" panose="02020603050405020304" pitchFamily="18" charset="0"/>
              <a:cs typeface="Courier"/>
            </a:endParaRPr>
          </a:p>
          <a:p>
            <a:pPr marL="457200" lvl="1" indent="0" defTabSz="914400">
              <a:lnSpc>
                <a:spcPct val="90000"/>
              </a:lnSpc>
              <a:spcBef>
                <a:spcPct val="20000"/>
              </a:spcBef>
              <a:spcAft>
                <a:spcPts val="0"/>
              </a:spcAft>
              <a:buNone/>
            </a:pPr>
            <a:endParaRPr lang="en-US" sz="2800" i="0" dirty="0">
              <a:solidFill>
                <a:srgbClr val="002060"/>
              </a:solidFill>
              <a:latin typeface="Garamond" pitchFamily="18" charset="0"/>
            </a:endParaRPr>
          </a:p>
          <a:p>
            <a:pPr marL="0" indent="0">
              <a:buNone/>
            </a:pPr>
            <a:endParaRPr lang="en-US" dirty="0"/>
          </a:p>
        </p:txBody>
      </p:sp>
    </p:spTree>
    <p:extLst>
      <p:ext uri="{BB962C8B-B14F-4D97-AF65-F5344CB8AC3E}">
        <p14:creationId xmlns:p14="http://schemas.microsoft.com/office/powerpoint/2010/main" val="593248629"/>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TM10001105[[fn=Crop]]</Template>
  <TotalTime>9118</TotalTime>
  <Words>3202</Words>
  <Application>Microsoft Office PowerPoint</Application>
  <PresentationFormat>Widescreen</PresentationFormat>
  <Paragraphs>192</Paragraphs>
  <Slides>27</Slides>
  <Notes>13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27</vt:i4>
      </vt:variant>
    </vt:vector>
  </HeadingPairs>
  <TitlesOfParts>
    <vt:vector size="35" baseType="lpstr">
      <vt:lpstr>Arial</vt:lpstr>
      <vt:lpstr>Calibri</vt:lpstr>
      <vt:lpstr>Courier</vt:lpstr>
      <vt:lpstr>Franklin Gothic Book</vt:lpstr>
      <vt:lpstr>Garamond</vt:lpstr>
      <vt:lpstr>Times New Roman</vt:lpstr>
      <vt:lpstr>Wingdings</vt:lpstr>
      <vt:lpstr>Crop</vt:lpstr>
      <vt:lpstr>Request for Service 24-77904 Pre-ETs Indiana Department of Administration On Behalf Of Indiana Division of Disability and Rehabilitative Services (DDRS)  Pre-Proposal Conference  December 1, 2023  Teresa Deaton-Reese IDOA/Procurement Division</vt:lpstr>
      <vt:lpstr>Agenda</vt:lpstr>
      <vt:lpstr>General Information</vt:lpstr>
      <vt:lpstr>Purpose of the RFS</vt:lpstr>
      <vt:lpstr>Scope of Work</vt:lpstr>
      <vt:lpstr>Scope of Work continued</vt:lpstr>
      <vt:lpstr>Students &amp; Youth with Disabilities</vt:lpstr>
      <vt:lpstr>Required Activities </vt:lpstr>
      <vt:lpstr>Term of Contract</vt:lpstr>
      <vt:lpstr>Key Dates</vt:lpstr>
      <vt:lpstr>Proposal Preparation  Executive Summary</vt:lpstr>
      <vt:lpstr>Proposal Preparation   Attestation Form (Attachment I)</vt:lpstr>
      <vt:lpstr>Proposal Preparation   Indiana Economic Impact Form (Attachment B)</vt:lpstr>
      <vt:lpstr>Proposal Preparation   Business Proposal (Attachment D )</vt:lpstr>
      <vt:lpstr>Proposal Preparation   Technical Proposal (Attachment G)</vt:lpstr>
      <vt:lpstr>Cost Proposal – Attachment C</vt:lpstr>
      <vt:lpstr>Cost Proposal Suggestions </vt:lpstr>
      <vt:lpstr>Cost Proposal Example</vt:lpstr>
      <vt:lpstr>Group Rate Example</vt:lpstr>
      <vt:lpstr>Group Rate Example</vt:lpstr>
      <vt:lpstr>Average Cost per Student</vt:lpstr>
      <vt:lpstr>Proposal Preparation Confidential Information (Section 1.15)</vt:lpstr>
      <vt:lpstr>Evaluation Criteria</vt:lpstr>
      <vt:lpstr>Required Forms/Documents </vt:lpstr>
      <vt:lpstr>Submission Requirements </vt:lpstr>
      <vt:lpstr>Questions </vt:lpstr>
      <vt:lpstr>Thank You   Teresa deaton-reese tdeaton@idoa.in.gov  </vt:lpstr>
    </vt:vector>
  </TitlesOfParts>
  <Company>State of Indiana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Indiana Department of Administration</dc:title>
  <dc:creator>Thayer, Jessica (IDOA)</dc:creator>
  <cp:lastModifiedBy>Deaton, Teresa</cp:lastModifiedBy>
  <cp:revision>213</cp:revision>
  <dcterms:created xsi:type="dcterms:W3CDTF">2018-02-20T21:33:06Z</dcterms:created>
  <dcterms:modified xsi:type="dcterms:W3CDTF">2023-12-01T16:37:57Z</dcterms:modified>
</cp:coreProperties>
</file>